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51206400" cy="32918400"/>
  <p:notesSz cx="32104013" cy="428371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61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DDFE"/>
    <a:srgbClr val="90CCCC"/>
    <a:srgbClr val="018ED5"/>
    <a:srgbClr val="DD5E3B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920150-D8CE-4C36-8045-C77AAFD7F282}" v="77" dt="2019-08-13T02:07:04.9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9118" autoAdjust="0"/>
    <p:restoredTop sz="94249" autoAdjust="0"/>
  </p:normalViewPr>
  <p:slideViewPr>
    <p:cSldViewPr snapToGrid="0" snapToObjects="1">
      <p:cViewPr>
        <p:scale>
          <a:sx n="103" d="100"/>
          <a:sy n="103" d="100"/>
        </p:scale>
        <p:origin x="-15348" y="-4614"/>
      </p:cViewPr>
      <p:guideLst>
        <p:guide orient="horz" pos="10368"/>
        <p:guide pos="1612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wolabi damilola" userId="6dde52d9792e1ce7" providerId="LiveId" clId="{B4920150-D8CE-4C36-8045-C77AAFD7F282}"/>
    <pc:docChg chg="undo custSel modSld">
      <pc:chgData name="owolabi damilola" userId="6dde52d9792e1ce7" providerId="LiveId" clId="{B4920150-D8CE-4C36-8045-C77AAFD7F282}" dt="2019-08-13T02:07:04.909" v="111"/>
      <pc:docMkLst>
        <pc:docMk/>
      </pc:docMkLst>
      <pc:sldChg chg="addSp delSp modSp">
        <pc:chgData name="owolabi damilola" userId="6dde52d9792e1ce7" providerId="LiveId" clId="{B4920150-D8CE-4C36-8045-C77AAFD7F282}" dt="2019-08-13T02:07:04.909" v="111"/>
        <pc:sldMkLst>
          <pc:docMk/>
          <pc:sldMk cId="3835610427" sldId="256"/>
        </pc:sldMkLst>
        <pc:spChg chg="add mod">
          <ac:chgData name="owolabi damilola" userId="6dde52d9792e1ce7" providerId="LiveId" clId="{B4920150-D8CE-4C36-8045-C77AAFD7F282}" dt="2019-08-13T02:03:43.313" v="101" actId="113"/>
          <ac:spMkLst>
            <pc:docMk/>
            <pc:sldMk cId="3835610427" sldId="256"/>
            <ac:spMk id="87" creationId="{18FAAA97-881C-46AD-B6F8-9898B51A01D8}"/>
          </ac:spMkLst>
        </pc:spChg>
        <pc:spChg chg="del mod">
          <ac:chgData name="owolabi damilola" userId="6dde52d9792e1ce7" providerId="LiveId" clId="{B4920150-D8CE-4C36-8045-C77AAFD7F282}" dt="2019-08-09T17:09:01.119" v="4" actId="478"/>
          <ac:spMkLst>
            <pc:docMk/>
            <pc:sldMk cId="3835610427" sldId="256"/>
            <ac:spMk id="202" creationId="{34730E38-AA5A-49D1-B8A4-C22F20366975}"/>
          </ac:spMkLst>
        </pc:spChg>
        <pc:spChg chg="mod">
          <ac:chgData name="owolabi damilola" userId="6dde52d9792e1ce7" providerId="LiveId" clId="{B4920150-D8CE-4C36-8045-C77AAFD7F282}" dt="2019-08-09T17:22:27.016" v="65" actId="20577"/>
          <ac:spMkLst>
            <pc:docMk/>
            <pc:sldMk cId="3835610427" sldId="256"/>
            <ac:spMk id="343" creationId="{B226FFF6-EDEA-4921-909B-55D7B159F440}"/>
          </ac:spMkLst>
        </pc:spChg>
        <pc:spChg chg="mod">
          <ac:chgData name="owolabi damilola" userId="6dde52d9792e1ce7" providerId="LiveId" clId="{B4920150-D8CE-4C36-8045-C77AAFD7F282}" dt="2019-08-09T18:29:28.017" v="76" actId="14100"/>
          <ac:spMkLst>
            <pc:docMk/>
            <pc:sldMk cId="3835610427" sldId="256"/>
            <ac:spMk id="684" creationId="{D35B48CC-FFB7-4863-9380-7662CBE2A2DC}"/>
          </ac:spMkLst>
        </pc:spChg>
        <pc:spChg chg="mod">
          <ac:chgData name="owolabi damilola" userId="6dde52d9792e1ce7" providerId="LiveId" clId="{B4920150-D8CE-4C36-8045-C77AAFD7F282}" dt="2019-08-09T18:29:41.896" v="81" actId="14100"/>
          <ac:spMkLst>
            <pc:docMk/>
            <pc:sldMk cId="3835610427" sldId="256"/>
            <ac:spMk id="698" creationId="{1CDF06EB-CB78-4420-8434-4239467C260F}"/>
          </ac:spMkLst>
        </pc:spChg>
        <pc:graphicFrameChg chg="add mod">
          <ac:chgData name="owolabi damilola" userId="6dde52d9792e1ce7" providerId="LiveId" clId="{B4920150-D8CE-4C36-8045-C77AAFD7F282}" dt="2019-08-09T17:17:15.762" v="33" actId="207"/>
          <ac:graphicFrameMkLst>
            <pc:docMk/>
            <pc:sldMk cId="3835610427" sldId="256"/>
            <ac:graphicFrameMk id="275" creationId="{00000000-0008-0000-0100-000002000000}"/>
          </ac:graphicFrameMkLst>
        </pc:graphicFrameChg>
        <pc:graphicFrameChg chg="add del">
          <ac:chgData name="owolabi damilola" userId="6dde52d9792e1ce7" providerId="LiveId" clId="{B4920150-D8CE-4C36-8045-C77AAFD7F282}" dt="2019-08-09T17:17:31.955" v="35" actId="478"/>
          <ac:graphicFrameMkLst>
            <pc:docMk/>
            <pc:sldMk cId="3835610427" sldId="256"/>
            <ac:graphicFrameMk id="276" creationId="{00000000-0008-0000-0300-000002000000}"/>
          </ac:graphicFrameMkLst>
        </pc:graphicFrameChg>
        <pc:graphicFrameChg chg="add del">
          <ac:chgData name="owolabi damilola" userId="6dde52d9792e1ce7" providerId="LiveId" clId="{B4920150-D8CE-4C36-8045-C77AAFD7F282}" dt="2019-08-09T17:17:38.740" v="37" actId="478"/>
          <ac:graphicFrameMkLst>
            <pc:docMk/>
            <pc:sldMk cId="3835610427" sldId="256"/>
            <ac:graphicFrameMk id="277" creationId="{00000000-0008-0000-0300-000002000000}"/>
          </ac:graphicFrameMkLst>
        </pc:graphicFrameChg>
        <pc:graphicFrameChg chg="add mod">
          <ac:chgData name="owolabi damilola" userId="6dde52d9792e1ce7" providerId="LiveId" clId="{B4920150-D8CE-4C36-8045-C77AAFD7F282}" dt="2019-08-09T17:21:13.542" v="62" actId="255"/>
          <ac:graphicFrameMkLst>
            <pc:docMk/>
            <pc:sldMk cId="3835610427" sldId="256"/>
            <ac:graphicFrameMk id="278" creationId="{00000000-0008-0000-0300-000002000000}"/>
          </ac:graphicFrameMkLst>
        </pc:graphicFrameChg>
        <pc:picChg chg="mod">
          <ac:chgData name="owolabi damilola" userId="6dde52d9792e1ce7" providerId="LiveId" clId="{B4920150-D8CE-4C36-8045-C77AAFD7F282}" dt="2019-08-13T02:07:04.909" v="111"/>
          <ac:picMkLst>
            <pc:docMk/>
            <pc:sldMk cId="3835610427" sldId="256"/>
            <ac:picMk id="183" creationId="{688556EC-10E7-4B29-A49E-59AF5ECB2136}"/>
          </ac:picMkLst>
        </pc:picChg>
        <pc:picChg chg="del">
          <ac:chgData name="owolabi damilola" userId="6dde52d9792e1ce7" providerId="LiveId" clId="{B4920150-D8CE-4C36-8045-C77AAFD7F282}" dt="2019-08-09T17:08:22.158" v="0" actId="478"/>
          <ac:picMkLst>
            <pc:docMk/>
            <pc:sldMk cId="3835610427" sldId="256"/>
            <ac:picMk id="1317" creationId="{5C2001D4-7638-4FBE-A087-3C3924415B78}"/>
          </ac:picMkLst>
        </pc:picChg>
        <pc:picChg chg="add del">
          <ac:chgData name="owolabi damilola" userId="6dde52d9792e1ce7" providerId="LiveId" clId="{B4920150-D8CE-4C36-8045-C77AAFD7F282}" dt="2019-08-09T17:16:24.084" v="29" actId="478"/>
          <ac:picMkLst>
            <pc:docMk/>
            <pc:sldMk cId="3835610427" sldId="256"/>
            <ac:picMk id="1318" creationId="{56EDBD83-7998-4C4D-BE84-6FC6C19DD6BE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../embeddings/oleObject4.bin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../embeddings/oleObject5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diamond"/>
            <c:size val="10"/>
            <c:spPr>
              <a:solidFill>
                <a:schemeClr val="accent1"/>
              </a:solidFill>
              <a:ln w="9525">
                <a:solidFill>
                  <a:srgbClr val="3891A7"/>
                </a:solidFill>
              </a:ln>
              <a:effectLst/>
            </c:spPr>
          </c:marker>
          <c:trendline>
            <c:spPr>
              <a:ln w="28575" cap="rnd">
                <a:solidFill>
                  <a:srgbClr val="C00000"/>
                </a:solidFill>
                <a:prstDash val="sysDot"/>
              </a:ln>
              <a:effectLst/>
            </c:spPr>
            <c:trendlineType val="linear"/>
            <c:intercept val="0"/>
            <c:dispRSqr val="1"/>
            <c:dispEq val="1"/>
            <c:trendlineLbl>
              <c:layout>
                <c:manualLayout>
                  <c:x val="-0.25660338440288033"/>
                  <c:y val="-3.3272483295474337E-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600" b="1" i="0" u="none" strike="noStrike" kern="120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</a:defRPr>
                    </a:pPr>
                    <a:r>
                      <a:rPr lang="en-US" sz="3200" b="1" baseline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rPr>
                      <a:t>Y = 0.0034X</a:t>
                    </a:r>
                    <a:br>
                      <a:rPr lang="en-US" sz="3200" b="1" baseline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rPr>
                    </a:br>
                    <a:r>
                      <a:rPr lang="en-US" sz="3200" b="1" baseline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rPr>
                      <a:t>R² = 0.986</a:t>
                    </a:r>
                    <a:endParaRPr lang="en-US" sz="3200" b="1" dirty="0">
                      <a:solidFill>
                        <a:schemeClr val="tx1"/>
                      </a:solidFill>
                      <a:latin typeface="+mn-lt"/>
                      <a:cs typeface="Times New Roman" panose="02020603050405020304" pitchFamily="18" charset="0"/>
                    </a:endParaRP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</c:trendlineLbl>
          </c:trendline>
          <c:xVal>
            <c:numRef>
              <c:f>'[Floating test.xlsx]Syringe pump cali'!$B$5:$B$12</c:f>
              <c:numCache>
                <c:formatCode>General</c:formatCode>
                <c:ptCount val="8"/>
                <c:pt idx="0">
                  <c:v>5</c:v>
                </c:pt>
                <c:pt idx="1">
                  <c:v>4</c:v>
                </c:pt>
                <c:pt idx="2">
                  <c:v>2</c:v>
                </c:pt>
                <c:pt idx="3">
                  <c:v>1</c:v>
                </c:pt>
                <c:pt idx="4">
                  <c:v>0.5</c:v>
                </c:pt>
                <c:pt idx="5">
                  <c:v>0.44</c:v>
                </c:pt>
                <c:pt idx="6">
                  <c:v>0.28999999999999998</c:v>
                </c:pt>
                <c:pt idx="7">
                  <c:v>0</c:v>
                </c:pt>
              </c:numCache>
            </c:numRef>
          </c:xVal>
          <c:yVal>
            <c:numRef>
              <c:f>'[Floating test.xlsx]Syringe pump cali'!$C$5:$C$12</c:f>
              <c:numCache>
                <c:formatCode>General</c:formatCode>
                <c:ptCount val="8"/>
                <c:pt idx="0">
                  <c:v>1.7229999999999999E-2</c:v>
                </c:pt>
                <c:pt idx="1">
                  <c:v>1.457E-2</c:v>
                </c:pt>
                <c:pt idx="2">
                  <c:v>5.3200000000000001E-3</c:v>
                </c:pt>
                <c:pt idx="3">
                  <c:v>2.6199999999999999E-3</c:v>
                </c:pt>
                <c:pt idx="4">
                  <c:v>1.2700000000000001E-3</c:v>
                </c:pt>
                <c:pt idx="5">
                  <c:v>1.1299999999999999E-3</c:v>
                </c:pt>
                <c:pt idx="6">
                  <c:v>7.4770800000000003E-4</c:v>
                </c:pt>
                <c:pt idx="7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408-41F8-915E-62FA452979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3753936"/>
        <c:axId val="393755504"/>
      </c:scatterChart>
      <c:valAx>
        <c:axId val="3937539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200" b="0" dirty="0">
                    <a:solidFill>
                      <a:schemeClr val="tx1"/>
                    </a:solidFill>
                    <a:latin typeface="+mn-lt"/>
                    <a:cs typeface="Times New Roman" panose="02020603050405020304" pitchFamily="18" charset="0"/>
                  </a:rPr>
                  <a:t>Volumetric Rate (ml/</a:t>
                </a:r>
                <a:r>
                  <a:rPr lang="en-US" sz="3200" b="0" dirty="0" err="1">
                    <a:solidFill>
                      <a:schemeClr val="tx1"/>
                    </a:solidFill>
                    <a:latin typeface="+mn-lt"/>
                    <a:cs typeface="Times New Roman" panose="02020603050405020304" pitchFamily="18" charset="0"/>
                  </a:rPr>
                  <a:t>hr</a:t>
                </a:r>
                <a:r>
                  <a:rPr lang="en-US" sz="3200" b="0" dirty="0">
                    <a:solidFill>
                      <a:schemeClr val="tx1"/>
                    </a:solidFill>
                    <a:latin typeface="+mn-lt"/>
                    <a:cs typeface="Times New Roman" panose="02020603050405020304" pitchFamily="18" charset="0"/>
                  </a:rPr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93755504"/>
        <c:crosses val="autoZero"/>
        <c:crossBetween val="midCat"/>
      </c:valAx>
      <c:valAx>
        <c:axId val="39375550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200" b="0" dirty="0">
                    <a:solidFill>
                      <a:schemeClr val="tx1"/>
                    </a:solidFill>
                    <a:latin typeface="+mn-lt"/>
                    <a:cs typeface="Times New Roman" panose="02020603050405020304" pitchFamily="18" charset="0"/>
                  </a:rPr>
                  <a:t>Displacement Rate (mm/sec)</a:t>
                </a:r>
              </a:p>
            </c:rich>
          </c:tx>
          <c:layout>
            <c:manualLayout>
              <c:xMode val="edge"/>
              <c:yMode val="edge"/>
              <c:x val="1.0126513731959167E-2"/>
              <c:y val="9.4296843774940894E-2"/>
            </c:manualLayout>
          </c:layout>
          <c:overlay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937539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2220128286307739"/>
          <c:y val="3.128255615755729E-2"/>
          <c:w val="0.71347822037799913"/>
          <c:h val="0.75544453146874802"/>
        </c:manualLayout>
      </c:layout>
      <c:scatterChart>
        <c:scatterStyle val="lineMarker"/>
        <c:varyColors val="0"/>
        <c:ser>
          <c:idx val="0"/>
          <c:order val="0"/>
          <c:tx>
            <c:strRef>
              <c:f>'[Floating test.xlsx]load cell calibration'!$C$1</c:f>
              <c:strCache>
                <c:ptCount val="1"/>
                <c:pt idx="0">
                  <c:v>Force (mN)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diamond"/>
            <c:size val="10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28575" cap="rnd">
                <a:solidFill>
                  <a:srgbClr val="C00000"/>
                </a:solidFill>
                <a:prstDash val="sysDot"/>
              </a:ln>
              <a:effectLst/>
            </c:spPr>
            <c:trendlineType val="linear"/>
            <c:intercept val="0"/>
            <c:dispRSqr val="1"/>
            <c:dispEq val="1"/>
            <c:trendlineLbl>
              <c:layout>
                <c:manualLayout>
                  <c:x val="-0.28681535301103517"/>
                  <c:y val="2.615171802692208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900" b="0" i="0" u="none" strike="noStrike" kern="120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3200" b="1" baseline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rPr>
                      <a:t>Y = 306.3X</a:t>
                    </a:r>
                    <a:br>
                      <a:rPr lang="en-US" sz="3200" b="1" baseline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rPr>
                    </a:br>
                    <a:r>
                      <a:rPr lang="en-US" sz="3200" b="1" baseline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rPr>
                      <a:t>R² = 0.9937</a:t>
                    </a:r>
                    <a:endParaRPr lang="en-US" sz="3200" b="1" dirty="0">
                      <a:solidFill>
                        <a:schemeClr val="tx1"/>
                      </a:solidFill>
                      <a:latin typeface="+mn-lt"/>
                      <a:cs typeface="Times New Roman" panose="02020603050405020304" pitchFamily="18" charset="0"/>
                    </a:endParaRP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'[Floating test.xlsx]load cell calibration'!$A$2:$A$11</c:f>
              <c:numCache>
                <c:formatCode>General</c:formatCode>
                <c:ptCount val="10"/>
                <c:pt idx="0">
                  <c:v>2.8019602996254677E-3</c:v>
                </c:pt>
                <c:pt idx="1">
                  <c:v>4.6274949789439626E-3</c:v>
                </c:pt>
                <c:pt idx="2">
                  <c:v>5.6936633925198177E-3</c:v>
                </c:pt>
                <c:pt idx="5">
                  <c:v>8.1312736176935244E-3</c:v>
                </c:pt>
                <c:pt idx="6">
                  <c:v>9.4000848824973542E-3</c:v>
                </c:pt>
                <c:pt idx="7">
                  <c:v>1.0992049803921572E-2</c:v>
                </c:pt>
                <c:pt idx="8">
                  <c:v>1.222935723997283E-2</c:v>
                </c:pt>
              </c:numCache>
            </c:numRef>
          </c:xVal>
          <c:yVal>
            <c:numRef>
              <c:f>'[Floating test.xlsx]load cell calibration'!$C$2:$C$11</c:f>
              <c:numCache>
                <c:formatCode>General</c:formatCode>
                <c:ptCount val="10"/>
                <c:pt idx="0">
                  <c:v>0.80066000000000015</c:v>
                </c:pt>
                <c:pt idx="1">
                  <c:v>1.2867400000000002</c:v>
                </c:pt>
                <c:pt idx="2">
                  <c:v>1.6787400000000003</c:v>
                </c:pt>
                <c:pt idx="5">
                  <c:v>2.5783800000000006</c:v>
                </c:pt>
                <c:pt idx="6">
                  <c:v>2.9654800000000003</c:v>
                </c:pt>
                <c:pt idx="7">
                  <c:v>3.2937800000000008</c:v>
                </c:pt>
                <c:pt idx="8">
                  <c:v>3.7798600000000002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DA9-4C4D-9642-558900C100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3753544"/>
        <c:axId val="393755896"/>
      </c:scatterChart>
      <c:valAx>
        <c:axId val="3937535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200" b="0" dirty="0">
                    <a:solidFill>
                      <a:schemeClr val="tx1"/>
                    </a:solidFill>
                    <a:latin typeface="+mn-lt"/>
                    <a:cs typeface="Times New Roman" panose="02020603050405020304" pitchFamily="18" charset="0"/>
                  </a:rPr>
                  <a:t>Cell Voltage (mV/V)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93755896"/>
        <c:crosses val="autoZero"/>
        <c:crossBetween val="midCat"/>
      </c:valAx>
      <c:valAx>
        <c:axId val="39375589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200" b="0" dirty="0">
                    <a:solidFill>
                      <a:schemeClr val="tx1"/>
                    </a:solidFill>
                    <a:latin typeface="+mn-lt"/>
                    <a:cs typeface="Times New Roman" panose="02020603050405020304" pitchFamily="18" charset="0"/>
                  </a:rPr>
                  <a:t>Gravitational Force (</a:t>
                </a:r>
                <a:r>
                  <a:rPr lang="en-US" sz="3200" b="0" dirty="0" err="1">
                    <a:solidFill>
                      <a:schemeClr val="tx1"/>
                    </a:solidFill>
                    <a:latin typeface="+mn-lt"/>
                    <a:cs typeface="Times New Roman" panose="02020603050405020304" pitchFamily="18" charset="0"/>
                  </a:rPr>
                  <a:t>mN</a:t>
                </a:r>
                <a:r>
                  <a:rPr lang="en-US" sz="3200" b="0" dirty="0">
                    <a:solidFill>
                      <a:schemeClr val="tx1"/>
                    </a:solidFill>
                    <a:latin typeface="+mn-lt"/>
                    <a:cs typeface="Times New Roman" panose="02020603050405020304" pitchFamily="18" charset="0"/>
                  </a:rPr>
                  <a:t>)</a:t>
                </a:r>
              </a:p>
            </c:rich>
          </c:tx>
          <c:layout>
            <c:manualLayout>
              <c:xMode val="edge"/>
              <c:yMode val="edge"/>
              <c:x val="0"/>
              <c:y val="0.113858925676304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937535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media/image12.png>
</file>

<file path=ppt/media/image13.png>
</file>

<file path=ppt/media/image15.PNG>
</file>

<file path=ppt/media/image16.png>
</file>

<file path=ppt/media/image4.jpeg>
</file>

<file path=ppt/media/image5.jp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0480" y="10226042"/>
            <a:ext cx="4352544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960" y="18653760"/>
            <a:ext cx="3584448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94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22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3652262" y="8435343"/>
            <a:ext cx="41471854" cy="17976341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18937" y="8435343"/>
            <a:ext cx="123579887" cy="17976341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930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566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4" y="21153122"/>
            <a:ext cx="4352544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4" y="13952225"/>
            <a:ext cx="4352544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770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18935" y="49156623"/>
            <a:ext cx="82525867" cy="139042138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98244" y="49156623"/>
            <a:ext cx="82525874" cy="139042138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942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0" y="1318262"/>
            <a:ext cx="4608576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0322" y="7368543"/>
            <a:ext cx="22625054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0322" y="10439401"/>
            <a:ext cx="22625054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144" y="7368543"/>
            <a:ext cx="2263394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144" y="10439401"/>
            <a:ext cx="2263394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570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016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704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4" y="1310640"/>
            <a:ext cx="16846554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0280" y="1310643"/>
            <a:ext cx="286258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4" y="6888483"/>
            <a:ext cx="16846554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57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814" y="23042881"/>
            <a:ext cx="3072384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814" y="2941320"/>
            <a:ext cx="3072384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814" y="25763223"/>
            <a:ext cx="3072384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81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60320" y="1318262"/>
            <a:ext cx="4608576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0320" y="7680963"/>
            <a:ext cx="4608576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60320" y="30510482"/>
            <a:ext cx="1194816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7DC1C-3319-8248-AD23-A8B34B11C6D0}" type="datetimeFigureOut">
              <a:rPr lang="en-US" smtClean="0"/>
              <a:pPr/>
              <a:t>8/12/2019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95520" y="30510482"/>
            <a:ext cx="1621536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697920" y="30510482"/>
            <a:ext cx="1194816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5BF1C3-6A18-2241-BFF8-EE1DDAEF23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436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13" Type="http://schemas.openxmlformats.org/officeDocument/2006/relationships/image" Target="../media/image8.png"/><Relationship Id="rId18" Type="http://schemas.openxmlformats.org/officeDocument/2006/relationships/image" Target="../media/image12.png"/><Relationship Id="rId3" Type="http://schemas.openxmlformats.org/officeDocument/2006/relationships/image" Target="../media/image4.jpeg"/><Relationship Id="rId21" Type="http://schemas.openxmlformats.org/officeDocument/2006/relationships/image" Target="../media/image15.PNG"/><Relationship Id="rId7" Type="http://schemas.openxmlformats.org/officeDocument/2006/relationships/image" Target="../media/image1.emf"/><Relationship Id="rId12" Type="http://schemas.openxmlformats.org/officeDocument/2006/relationships/image" Target="../media/image3.emf"/><Relationship Id="rId17" Type="http://schemas.openxmlformats.org/officeDocument/2006/relationships/image" Target="../media/image11.emf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0.emf"/><Relationship Id="rId20" Type="http://schemas.openxmlformats.org/officeDocument/2006/relationships/image" Target="../media/image14.emf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oleObject" Target="../embeddings/oleObject3.bin"/><Relationship Id="rId24" Type="http://schemas.openxmlformats.org/officeDocument/2006/relationships/chart" Target="../charts/chart2.xml"/><Relationship Id="rId5" Type="http://schemas.openxmlformats.org/officeDocument/2006/relationships/image" Target="../media/image6.png"/><Relationship Id="rId15" Type="http://schemas.openxmlformats.org/officeDocument/2006/relationships/hyperlink" Target="https://doi.org/10.1021/acs.chemmater.8b03791" TargetMode="External"/><Relationship Id="rId23" Type="http://schemas.openxmlformats.org/officeDocument/2006/relationships/chart" Target="../charts/chart1.xml"/><Relationship Id="rId10" Type="http://schemas.openxmlformats.org/officeDocument/2006/relationships/image" Target="../media/image7.jpeg"/><Relationship Id="rId19" Type="http://schemas.openxmlformats.org/officeDocument/2006/relationships/image" Target="../media/image13.png"/><Relationship Id="rId4" Type="http://schemas.openxmlformats.org/officeDocument/2006/relationships/image" Target="../media/image5.jpg"/><Relationship Id="rId9" Type="http://schemas.openxmlformats.org/officeDocument/2006/relationships/image" Target="../media/image2.emf"/><Relationship Id="rId14" Type="http://schemas.openxmlformats.org/officeDocument/2006/relationships/image" Target="../media/image9.png"/><Relationship Id="rId2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34380935" y="4961317"/>
            <a:ext cx="16459200" cy="27647016"/>
          </a:xfrm>
          <a:prstGeom prst="roundRect">
            <a:avLst>
              <a:gd name="adj" fmla="val 8961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>
              <a:solidFill>
                <a:srgbClr val="000000"/>
              </a:solidFill>
              <a:latin typeface="Roboto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03031" y="4961317"/>
            <a:ext cx="16459145" cy="27647016"/>
          </a:xfrm>
          <a:prstGeom prst="roundRect">
            <a:avLst>
              <a:gd name="adj" fmla="val 8532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7144399" y="5009762"/>
            <a:ext cx="16926259" cy="27675187"/>
          </a:xfrm>
          <a:prstGeom prst="roundRect">
            <a:avLst>
              <a:gd name="adj" fmla="val 8782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45677" y="231761"/>
            <a:ext cx="50871439" cy="442405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 Placeholder 725"/>
          <p:cNvSpPr txBox="1">
            <a:spLocks/>
          </p:cNvSpPr>
          <p:nvPr/>
        </p:nvSpPr>
        <p:spPr>
          <a:xfrm>
            <a:off x="385145" y="310067"/>
            <a:ext cx="50650413" cy="1337876"/>
          </a:xfrm>
          <a:prstGeom prst="rect">
            <a:avLst/>
          </a:prstGeom>
        </p:spPr>
        <p:txBody>
          <a:bodyPr>
            <a:noAutofit/>
          </a:bodyPr>
          <a:lstStyle>
            <a:lvl1pPr marL="1645920" indent="-1645920" algn="l" defTabSz="2194560" rtl="0" eaLnBrk="1" latinLnBrk="0" hangingPunct="1">
              <a:spcBef>
                <a:spcPct val="20000"/>
              </a:spcBef>
              <a:buFont typeface="Arial"/>
              <a:buChar char="•"/>
              <a:defRPr sz="1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6160" indent="-1371600" algn="l" defTabSz="2194560" rtl="0" eaLnBrk="1" latinLnBrk="0" hangingPunct="1">
              <a:spcBef>
                <a:spcPct val="20000"/>
              </a:spcBef>
              <a:buFont typeface="Arial"/>
              <a:buChar char="–"/>
              <a:defRPr sz="1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0" indent="-1097280" algn="l" defTabSz="2194560" rtl="0" eaLnBrk="1" latinLnBrk="0" hangingPunct="1">
              <a:spcBef>
                <a:spcPct val="20000"/>
              </a:spcBef>
              <a:buFont typeface="Arial"/>
              <a:buChar char="•"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960" indent="-1097280" algn="l" defTabSz="2194560" rtl="0" eaLnBrk="1" latinLnBrk="0" hangingPunct="1">
              <a:spcBef>
                <a:spcPct val="20000"/>
              </a:spcBef>
              <a:buFont typeface="Arial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520" indent="-1097280" algn="l" defTabSz="2194560" rtl="0" eaLnBrk="1" latinLnBrk="0" hangingPunct="1">
              <a:spcBef>
                <a:spcPct val="20000"/>
              </a:spcBef>
              <a:buFont typeface="Arial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0" indent="-1097280" algn="l" defTabSz="2194560" rtl="0" eaLnBrk="1" latinLnBrk="0" hangingPunct="1">
              <a:spcBef>
                <a:spcPct val="20000"/>
              </a:spcBef>
              <a:buFont typeface="Arial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4640" indent="-1097280" algn="l" defTabSz="2194560" rtl="0" eaLnBrk="1" latinLnBrk="0" hangingPunct="1">
              <a:spcBef>
                <a:spcPct val="20000"/>
              </a:spcBef>
              <a:buFont typeface="Arial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0" indent="-1097280" algn="l" defTabSz="2194560" rtl="0" eaLnBrk="1" latinLnBrk="0" hangingPunct="1">
              <a:spcBef>
                <a:spcPct val="20000"/>
              </a:spcBef>
              <a:buFont typeface="Arial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3760" indent="-1097280" algn="l" defTabSz="2194560" rtl="0" eaLnBrk="1" latinLnBrk="0" hangingPunct="1">
              <a:spcBef>
                <a:spcPct val="20000"/>
              </a:spcBef>
              <a:buFont typeface="Arial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spcBef>
                <a:spcPts val="0"/>
              </a:spcBef>
              <a:buNone/>
            </a:pPr>
            <a:r>
              <a:rPr lang="en-US" sz="8500" b="1" dirty="0">
                <a:solidFill>
                  <a:prstClr val="black"/>
                </a:solidFill>
                <a:latin typeface="+mj-lt"/>
              </a:rPr>
              <a:t>Understanding the Mechanical Properties of </a:t>
            </a:r>
            <a:r>
              <a:rPr lang="en-US" sz="8500" b="1" dirty="0" err="1">
                <a:solidFill>
                  <a:prstClr val="black"/>
                </a:solidFill>
                <a:latin typeface="+mj-lt"/>
              </a:rPr>
              <a:t>Thiolene</a:t>
            </a:r>
            <a:r>
              <a:rPr lang="en-US" sz="8500" b="1" dirty="0">
                <a:solidFill>
                  <a:prstClr val="black"/>
                </a:solidFill>
                <a:latin typeface="+mj-lt"/>
              </a:rPr>
              <a:t> Blended Active Layer Films for Organic Photovoltaics</a:t>
            </a:r>
            <a:endParaRPr lang="en-US" sz="8500" b="1" dirty="0">
              <a:solidFill>
                <a:prstClr val="black"/>
              </a:solidFill>
              <a:latin typeface="+mj-lt"/>
              <a:cs typeface="Arial" pitchFamily="34" charset="0"/>
            </a:endParaRPr>
          </a:p>
          <a:p>
            <a:pPr marL="0" indent="0" algn="ctr">
              <a:buNone/>
            </a:pPr>
            <a:endParaRPr lang="en-US" sz="8500" i="1" dirty="0">
              <a:latin typeface="+mj-lt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6430" y="11115992"/>
            <a:ext cx="3757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+mj-lt"/>
                <a:cs typeface="Arial" pitchFamily="34" charset="0"/>
              </a:rPr>
              <a:t>Making the Film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71398" y="4826622"/>
            <a:ext cx="5025700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5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8" name="Picture 4" descr="http://staff.rice.edu/images/styleguide/RiceLogo_TMCMYK300DPI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45" y="2045135"/>
            <a:ext cx="6038951" cy="237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A picture containing clipart&#10;&#10;Description automatically generated">
            <a:extLst>
              <a:ext uri="{FF2B5EF4-FFF2-40B4-BE49-F238E27FC236}">
                <a16:creationId xmlns:a16="http://schemas.microsoft.com/office/drawing/2014/main" id="{779AEF2D-AF1C-4313-8504-222FDC84BE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31849" y="2175955"/>
            <a:ext cx="5085256" cy="2333137"/>
          </a:xfrm>
          <a:prstGeom prst="rect">
            <a:avLst/>
          </a:prstGeom>
        </p:spPr>
      </p:pic>
      <p:pic>
        <p:nvPicPr>
          <p:cNvPr id="28" name="Picture 27" descr="A picture containing transport, wheel&#10;&#10;Description automatically generated">
            <a:extLst>
              <a:ext uri="{FF2B5EF4-FFF2-40B4-BE49-F238E27FC236}">
                <a16:creationId xmlns:a16="http://schemas.microsoft.com/office/drawing/2014/main" id="{D2871FF9-9BF1-4640-A1D1-29CA901BA9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31697" y="29455088"/>
            <a:ext cx="2819901" cy="2834640"/>
          </a:xfrm>
          <a:prstGeom prst="rect">
            <a:avLst/>
          </a:prstGeom>
        </p:spPr>
      </p:pic>
      <p:sp>
        <p:nvSpPr>
          <p:cNvPr id="175" name="TextBox 174">
            <a:extLst>
              <a:ext uri="{FF2B5EF4-FFF2-40B4-BE49-F238E27FC236}">
                <a16:creationId xmlns:a16="http://schemas.microsoft.com/office/drawing/2014/main" id="{C61838C8-005C-4AE8-9BF4-0014146341A5}"/>
              </a:ext>
            </a:extLst>
          </p:cNvPr>
          <p:cNvSpPr txBox="1"/>
          <p:nvPr/>
        </p:nvSpPr>
        <p:spPr>
          <a:xfrm>
            <a:off x="11687570" y="15115416"/>
            <a:ext cx="725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rgbClr val="000000"/>
                </a:solidFill>
                <a:ea typeface="ＭＳ Ｐゴシック" charset="-128"/>
              </a:rPr>
              <a:t>e-</a:t>
            </a:r>
            <a:endParaRPr lang="zh-CN" altLang="en-US" sz="3200" dirty="0">
              <a:solidFill>
                <a:srgbClr val="000000"/>
              </a:solidFill>
              <a:ea typeface="ＭＳ Ｐゴシック" charset="-128"/>
            </a:endParaRPr>
          </a:p>
        </p:txBody>
      </p:sp>
      <p:sp>
        <p:nvSpPr>
          <p:cNvPr id="679" name="TextBox 678">
            <a:extLst>
              <a:ext uri="{FF2B5EF4-FFF2-40B4-BE49-F238E27FC236}">
                <a16:creationId xmlns:a16="http://schemas.microsoft.com/office/drawing/2014/main" id="{9CB47BB5-3719-4BEE-B2DB-7C9FF173A39B}"/>
              </a:ext>
            </a:extLst>
          </p:cNvPr>
          <p:cNvSpPr txBox="1"/>
          <p:nvPr/>
        </p:nvSpPr>
        <p:spPr>
          <a:xfrm>
            <a:off x="523059" y="17054295"/>
            <a:ext cx="158171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>
                <a:cs typeface="Arial" panose="020B0604020202020204" pitchFamily="34" charset="0"/>
              </a:rPr>
              <a:t>P3HT and PCBM are mixed together to form the active layer. The active layer is used for charge separation, charge transfer and light absorption. But it is fragile.</a:t>
            </a:r>
          </a:p>
        </p:txBody>
      </p:sp>
      <p:sp>
        <p:nvSpPr>
          <p:cNvPr id="681" name="TextBox 680">
            <a:extLst>
              <a:ext uri="{FF2B5EF4-FFF2-40B4-BE49-F238E27FC236}">
                <a16:creationId xmlns:a16="http://schemas.microsoft.com/office/drawing/2014/main" id="{7A91AE1B-D055-4D34-A2DC-B281855291DE}"/>
              </a:ext>
            </a:extLst>
          </p:cNvPr>
          <p:cNvSpPr txBox="1"/>
          <p:nvPr/>
        </p:nvSpPr>
        <p:spPr>
          <a:xfrm>
            <a:off x="460994" y="30603451"/>
            <a:ext cx="164736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PETMP and PAE form the thiolene by crosslinking under UV radiation. This makes the devices flexible.</a:t>
            </a:r>
          </a:p>
        </p:txBody>
      </p:sp>
      <p:sp>
        <p:nvSpPr>
          <p:cNvPr id="682" name="TextBox 681">
            <a:extLst>
              <a:ext uri="{FF2B5EF4-FFF2-40B4-BE49-F238E27FC236}">
                <a16:creationId xmlns:a16="http://schemas.microsoft.com/office/drawing/2014/main" id="{F336FBFE-7452-426C-90F4-A4E57A1BFCE8}"/>
              </a:ext>
            </a:extLst>
          </p:cNvPr>
          <p:cNvSpPr txBox="1"/>
          <p:nvPr/>
        </p:nvSpPr>
        <p:spPr>
          <a:xfrm>
            <a:off x="10439433" y="27416783"/>
            <a:ext cx="17781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cs typeface="Arial" panose="020B0604020202020204" pitchFamily="34" charset="0"/>
              </a:rPr>
              <a:t>UV Radiation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C26B1103-4F4B-464E-A66C-72E44AE250EC}"/>
              </a:ext>
            </a:extLst>
          </p:cNvPr>
          <p:cNvSpPr txBox="1"/>
          <p:nvPr/>
        </p:nvSpPr>
        <p:spPr>
          <a:xfrm>
            <a:off x="2882475" y="18603684"/>
            <a:ext cx="105899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+mj-lt"/>
                <a:cs typeface="Arial" pitchFamily="34" charset="0"/>
              </a:rPr>
              <a:t>Flexible cross-linked thiolene network formation</a:t>
            </a:r>
          </a:p>
        </p:txBody>
      </p:sp>
      <p:graphicFrame>
        <p:nvGraphicFramePr>
          <p:cNvPr id="207" name="对象 42">
            <a:extLst>
              <a:ext uri="{FF2B5EF4-FFF2-40B4-BE49-F238E27FC236}">
                <a16:creationId xmlns:a16="http://schemas.microsoft.com/office/drawing/2014/main" id="{77F83233-C24C-42E9-82DA-0CB0D55904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4539945"/>
              </p:ext>
            </p:extLst>
          </p:nvPr>
        </p:nvGraphicFramePr>
        <p:xfrm>
          <a:off x="776674" y="20085689"/>
          <a:ext cx="4340089" cy="1885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CS ChemDraw Drawing" r:id="rId6" imgW="2200233" imgH="954990" progId="ChemDraw.Document.6.0">
                  <p:embed/>
                </p:oleObj>
              </mc:Choice>
              <mc:Fallback>
                <p:oleObj name="CS ChemDraw Drawing" r:id="rId6" imgW="2200233" imgH="954990" progId="ChemDraw.Document.6.0">
                  <p:embed/>
                  <p:pic>
                    <p:nvPicPr>
                      <p:cNvPr id="207" name="对象 42">
                        <a:extLst>
                          <a:ext uri="{FF2B5EF4-FFF2-40B4-BE49-F238E27FC236}">
                            <a16:creationId xmlns:a16="http://schemas.microsoft.com/office/drawing/2014/main" id="{77F83233-C24C-42E9-82DA-0CB0D55904E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6674" y="20085689"/>
                        <a:ext cx="4340089" cy="188509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8" name="TextBox 207">
            <a:extLst>
              <a:ext uri="{FF2B5EF4-FFF2-40B4-BE49-F238E27FC236}">
                <a16:creationId xmlns:a16="http://schemas.microsoft.com/office/drawing/2014/main" id="{DE9F7339-60DD-44E3-A0F7-61465BF0E549}"/>
              </a:ext>
            </a:extLst>
          </p:cNvPr>
          <p:cNvSpPr txBox="1"/>
          <p:nvPr/>
        </p:nvSpPr>
        <p:spPr>
          <a:xfrm>
            <a:off x="3865673" y="21843470"/>
            <a:ext cx="2231568" cy="58477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rgbClr val="0070C0"/>
                </a:solidFill>
                <a:ea typeface="ＭＳ Ｐゴシック" charset="-128"/>
              </a:rPr>
              <a:t>Thiol Group</a:t>
            </a:r>
            <a:endParaRPr lang="zh-CN" altLang="en-US" sz="3200" b="1" dirty="0">
              <a:solidFill>
                <a:srgbClr val="0070C0"/>
              </a:solidFill>
              <a:ea typeface="ＭＳ Ｐゴシック" charset="-128"/>
            </a:endParaRPr>
          </a:p>
        </p:txBody>
      </p:sp>
      <p:graphicFrame>
        <p:nvGraphicFramePr>
          <p:cNvPr id="209" name="对象 51">
            <a:extLst>
              <a:ext uri="{FF2B5EF4-FFF2-40B4-BE49-F238E27FC236}">
                <a16:creationId xmlns:a16="http://schemas.microsoft.com/office/drawing/2014/main" id="{3C966536-D1FE-4CC0-A1D4-7115CDD449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445121"/>
              </p:ext>
            </p:extLst>
          </p:nvPr>
        </p:nvGraphicFramePr>
        <p:xfrm>
          <a:off x="11763940" y="19926065"/>
          <a:ext cx="1438059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CS ChemDraw Drawing" r:id="rId8" imgW="712611" imgH="906390" progId="ChemDraw.Document.6.0">
                  <p:embed/>
                </p:oleObj>
              </mc:Choice>
              <mc:Fallback>
                <p:oleObj name="CS ChemDraw Drawing" r:id="rId8" imgW="712611" imgH="906390" progId="ChemDraw.Document.6.0">
                  <p:embed/>
                  <p:pic>
                    <p:nvPicPr>
                      <p:cNvPr id="209" name="对象 51">
                        <a:extLst>
                          <a:ext uri="{FF2B5EF4-FFF2-40B4-BE49-F238E27FC236}">
                            <a16:creationId xmlns:a16="http://schemas.microsoft.com/office/drawing/2014/main" id="{3C966536-D1FE-4CC0-A1D4-7115CDD4498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63940" y="19926065"/>
                        <a:ext cx="1438059" cy="182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2" name="TextBox 211">
            <a:extLst>
              <a:ext uri="{FF2B5EF4-FFF2-40B4-BE49-F238E27FC236}">
                <a16:creationId xmlns:a16="http://schemas.microsoft.com/office/drawing/2014/main" id="{980D87E5-42C4-4DE1-8F47-74CDAC593A20}"/>
              </a:ext>
            </a:extLst>
          </p:cNvPr>
          <p:cNvSpPr txBox="1"/>
          <p:nvPr/>
        </p:nvSpPr>
        <p:spPr>
          <a:xfrm>
            <a:off x="11649746" y="21854309"/>
            <a:ext cx="4176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rgbClr val="0070C0"/>
                </a:solidFill>
                <a:ea typeface="ＭＳ Ｐゴシック" charset="-128"/>
              </a:rPr>
              <a:t>Vinyl Group</a:t>
            </a:r>
            <a:endParaRPr lang="zh-CN" altLang="en-US" sz="3200" b="1" dirty="0">
              <a:solidFill>
                <a:srgbClr val="0070C0"/>
              </a:solidFill>
              <a:ea typeface="ＭＳ Ｐゴシック" charset="-128"/>
            </a:endParaRPr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608FB422-7E6A-4B66-9669-2E4598257EF7}"/>
              </a:ext>
            </a:extLst>
          </p:cNvPr>
          <p:cNvGrpSpPr/>
          <p:nvPr/>
        </p:nvGrpSpPr>
        <p:grpSpPr>
          <a:xfrm>
            <a:off x="14144594" y="20546178"/>
            <a:ext cx="685800" cy="685800"/>
            <a:chOff x="990600" y="3017520"/>
            <a:chExt cx="457200" cy="411480"/>
          </a:xfrm>
        </p:grpSpPr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4E1E868B-6EF0-4AB2-AAED-1FFEF437256B}"/>
                </a:ext>
              </a:extLst>
            </p:cNvPr>
            <p:cNvCxnSpPr/>
            <p:nvPr/>
          </p:nvCxnSpPr>
          <p:spPr bwMode="auto">
            <a:xfrm>
              <a:off x="1219200" y="3017520"/>
              <a:ext cx="0" cy="259080"/>
            </a:xfrm>
            <a:prstGeom prst="line">
              <a:avLst/>
            </a:prstGeom>
            <a:solidFill>
              <a:srgbClr val="BBE0E3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6059599F-C4EF-45DD-969E-3CE29391D883}"/>
                </a:ext>
              </a:extLst>
            </p:cNvPr>
            <p:cNvCxnSpPr/>
            <p:nvPr/>
          </p:nvCxnSpPr>
          <p:spPr bwMode="auto">
            <a:xfrm flipH="1">
              <a:off x="990600" y="3276600"/>
              <a:ext cx="228600" cy="152400"/>
            </a:xfrm>
            <a:prstGeom prst="line">
              <a:avLst/>
            </a:prstGeom>
            <a:solidFill>
              <a:srgbClr val="BBE0E3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EC036861-F757-4686-B455-9F15814CAC5F}"/>
                </a:ext>
              </a:extLst>
            </p:cNvPr>
            <p:cNvCxnSpPr/>
            <p:nvPr/>
          </p:nvCxnSpPr>
          <p:spPr bwMode="auto">
            <a:xfrm>
              <a:off x="1219200" y="3276600"/>
              <a:ext cx="228600" cy="152400"/>
            </a:xfrm>
            <a:prstGeom prst="line">
              <a:avLst/>
            </a:prstGeom>
            <a:solidFill>
              <a:srgbClr val="BBE0E3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FB03EC3-D390-4E3A-A42C-FACE2C5B23F8}"/>
              </a:ext>
            </a:extLst>
          </p:cNvPr>
          <p:cNvGrpSpPr/>
          <p:nvPr/>
        </p:nvGrpSpPr>
        <p:grpSpPr>
          <a:xfrm>
            <a:off x="5918766" y="20697168"/>
            <a:ext cx="586196" cy="670999"/>
            <a:chOff x="3352800" y="2702850"/>
            <a:chExt cx="586196" cy="670999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0BE28F9-5119-430E-8264-C9A8F07D567C}"/>
                </a:ext>
              </a:extLst>
            </p:cNvPr>
            <p:cNvCxnSpPr/>
            <p:nvPr/>
          </p:nvCxnSpPr>
          <p:spPr bwMode="auto">
            <a:xfrm>
              <a:off x="3405595" y="2702850"/>
              <a:ext cx="533400" cy="670999"/>
            </a:xfrm>
            <a:prstGeom prst="line">
              <a:avLst/>
            </a:prstGeom>
            <a:solidFill>
              <a:srgbClr val="BBE0E3"/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BE2987F2-1D28-462F-AA61-3C9D54C4CF8A}"/>
                </a:ext>
              </a:extLst>
            </p:cNvPr>
            <p:cNvCxnSpPr/>
            <p:nvPr/>
          </p:nvCxnSpPr>
          <p:spPr bwMode="auto">
            <a:xfrm flipH="1">
              <a:off x="3352800" y="2702850"/>
              <a:ext cx="586196" cy="670999"/>
            </a:xfrm>
            <a:prstGeom prst="line">
              <a:avLst/>
            </a:prstGeom>
            <a:solidFill>
              <a:srgbClr val="BBE0E3"/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83" name="TextBox 682">
            <a:extLst>
              <a:ext uri="{FF2B5EF4-FFF2-40B4-BE49-F238E27FC236}">
                <a16:creationId xmlns:a16="http://schemas.microsoft.com/office/drawing/2014/main" id="{8587E9D0-BA35-46DF-828A-B5E60C18EB1F}"/>
              </a:ext>
            </a:extLst>
          </p:cNvPr>
          <p:cNvSpPr txBox="1"/>
          <p:nvPr/>
        </p:nvSpPr>
        <p:spPr>
          <a:xfrm>
            <a:off x="1973311" y="23168717"/>
            <a:ext cx="46154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cs typeface="Arial" panose="020B0604020202020204" pitchFamily="34" charset="0"/>
              </a:rPr>
              <a:t>Schematic of the thiolene network</a:t>
            </a:r>
          </a:p>
        </p:txBody>
      </p:sp>
      <p:grpSp>
        <p:nvGrpSpPr>
          <p:cNvPr id="268" name="Group 267">
            <a:extLst>
              <a:ext uri="{FF2B5EF4-FFF2-40B4-BE49-F238E27FC236}">
                <a16:creationId xmlns:a16="http://schemas.microsoft.com/office/drawing/2014/main" id="{01CA06FE-C293-4F2D-BE22-6BC7FE4287F6}"/>
              </a:ext>
            </a:extLst>
          </p:cNvPr>
          <p:cNvGrpSpPr/>
          <p:nvPr/>
        </p:nvGrpSpPr>
        <p:grpSpPr>
          <a:xfrm>
            <a:off x="7141762" y="22098066"/>
            <a:ext cx="3427081" cy="3316373"/>
            <a:chOff x="5960662" y="22898166"/>
            <a:chExt cx="3427081" cy="3316373"/>
          </a:xfrm>
        </p:grpSpPr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ADB8335A-5484-4BEE-BC7B-778143CB0390}"/>
                </a:ext>
              </a:extLst>
            </p:cNvPr>
            <p:cNvGrpSpPr/>
            <p:nvPr/>
          </p:nvGrpSpPr>
          <p:grpSpPr>
            <a:xfrm>
              <a:off x="6712646" y="23569165"/>
              <a:ext cx="2029458" cy="1855671"/>
              <a:chOff x="5304522" y="3164554"/>
              <a:chExt cx="2029458" cy="1855671"/>
            </a:xfrm>
          </p:grpSpPr>
          <p:grpSp>
            <p:nvGrpSpPr>
              <p:cNvPr id="318" name="Group 317">
                <a:extLst>
                  <a:ext uri="{FF2B5EF4-FFF2-40B4-BE49-F238E27FC236}">
                    <a16:creationId xmlns:a16="http://schemas.microsoft.com/office/drawing/2014/main" id="{64873E82-F22D-438C-B01E-DA30B8C3ED70}"/>
                  </a:ext>
                </a:extLst>
              </p:cNvPr>
              <p:cNvGrpSpPr/>
              <p:nvPr/>
            </p:nvGrpSpPr>
            <p:grpSpPr>
              <a:xfrm>
                <a:off x="5304522" y="3164554"/>
                <a:ext cx="685800" cy="685800"/>
                <a:chOff x="990600" y="3017520"/>
                <a:chExt cx="457200" cy="411480"/>
              </a:xfrm>
            </p:grpSpPr>
            <p:cxnSp>
              <p:nvCxnSpPr>
                <p:cNvPr id="332" name="Straight Connector 331">
                  <a:extLst>
                    <a:ext uri="{FF2B5EF4-FFF2-40B4-BE49-F238E27FC236}">
                      <a16:creationId xmlns:a16="http://schemas.microsoft.com/office/drawing/2014/main" id="{55D306D2-F009-4EE1-959C-14F5DD19885E}"/>
                    </a:ext>
                  </a:extLst>
                </p:cNvPr>
                <p:cNvCxnSpPr/>
                <p:nvPr/>
              </p:nvCxnSpPr>
              <p:spPr bwMode="auto">
                <a:xfrm>
                  <a:off x="1219200" y="3017520"/>
                  <a:ext cx="0" cy="25908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34" name="Straight Connector 333">
                  <a:extLst>
                    <a:ext uri="{FF2B5EF4-FFF2-40B4-BE49-F238E27FC236}">
                      <a16:creationId xmlns:a16="http://schemas.microsoft.com/office/drawing/2014/main" id="{FE6B4EED-B092-47F9-8228-3FBFEC19CFF2}"/>
                    </a:ext>
                  </a:extLst>
                </p:cNvPr>
                <p:cNvCxnSpPr/>
                <p:nvPr/>
              </p:nvCxnSpPr>
              <p:spPr bwMode="auto">
                <a:xfrm flipH="1">
                  <a:off x="990600" y="3276600"/>
                  <a:ext cx="228600" cy="15240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35" name="Straight Connector 334">
                  <a:extLst>
                    <a:ext uri="{FF2B5EF4-FFF2-40B4-BE49-F238E27FC236}">
                      <a16:creationId xmlns:a16="http://schemas.microsoft.com/office/drawing/2014/main" id="{1368947C-8C25-4BBF-8D21-433A63A0262D}"/>
                    </a:ext>
                  </a:extLst>
                </p:cNvPr>
                <p:cNvCxnSpPr/>
                <p:nvPr/>
              </p:nvCxnSpPr>
              <p:spPr bwMode="auto">
                <a:xfrm>
                  <a:off x="1219200" y="3276600"/>
                  <a:ext cx="228600" cy="15240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320" name="Group 319">
                <a:extLst>
                  <a:ext uri="{FF2B5EF4-FFF2-40B4-BE49-F238E27FC236}">
                    <a16:creationId xmlns:a16="http://schemas.microsoft.com/office/drawing/2014/main" id="{1DD26953-803C-4EDD-BEE8-8D711306CF59}"/>
                  </a:ext>
                </a:extLst>
              </p:cNvPr>
              <p:cNvGrpSpPr/>
              <p:nvPr/>
            </p:nvGrpSpPr>
            <p:grpSpPr>
              <a:xfrm rot="3563638">
                <a:off x="5343900" y="4332689"/>
                <a:ext cx="685800" cy="685800"/>
                <a:chOff x="990600" y="3017520"/>
                <a:chExt cx="457200" cy="411480"/>
              </a:xfrm>
            </p:grpSpPr>
            <p:cxnSp>
              <p:nvCxnSpPr>
                <p:cNvPr id="329" name="Straight Connector 328">
                  <a:extLst>
                    <a:ext uri="{FF2B5EF4-FFF2-40B4-BE49-F238E27FC236}">
                      <a16:creationId xmlns:a16="http://schemas.microsoft.com/office/drawing/2014/main" id="{FD51A524-7825-4004-AE32-CE4E5B874366}"/>
                    </a:ext>
                  </a:extLst>
                </p:cNvPr>
                <p:cNvCxnSpPr/>
                <p:nvPr/>
              </p:nvCxnSpPr>
              <p:spPr bwMode="auto">
                <a:xfrm>
                  <a:off x="1219200" y="3017520"/>
                  <a:ext cx="0" cy="25908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30" name="Straight Connector 329">
                  <a:extLst>
                    <a:ext uri="{FF2B5EF4-FFF2-40B4-BE49-F238E27FC236}">
                      <a16:creationId xmlns:a16="http://schemas.microsoft.com/office/drawing/2014/main" id="{B3A466FF-E5D5-442C-A31F-0FF62DC4C3D2}"/>
                    </a:ext>
                  </a:extLst>
                </p:cNvPr>
                <p:cNvCxnSpPr/>
                <p:nvPr/>
              </p:nvCxnSpPr>
              <p:spPr bwMode="auto">
                <a:xfrm flipH="1">
                  <a:off x="990600" y="3276600"/>
                  <a:ext cx="228600" cy="15240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31" name="Straight Connector 330">
                  <a:extLst>
                    <a:ext uri="{FF2B5EF4-FFF2-40B4-BE49-F238E27FC236}">
                      <a16:creationId xmlns:a16="http://schemas.microsoft.com/office/drawing/2014/main" id="{CE60116E-7107-4FE6-9D29-684482A198D6}"/>
                    </a:ext>
                  </a:extLst>
                </p:cNvPr>
                <p:cNvCxnSpPr/>
                <p:nvPr/>
              </p:nvCxnSpPr>
              <p:spPr bwMode="auto">
                <a:xfrm>
                  <a:off x="1219200" y="3276600"/>
                  <a:ext cx="228600" cy="15240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321" name="Group 320">
                <a:extLst>
                  <a:ext uri="{FF2B5EF4-FFF2-40B4-BE49-F238E27FC236}">
                    <a16:creationId xmlns:a16="http://schemas.microsoft.com/office/drawing/2014/main" id="{F03F1425-F454-4665-A50C-D860B4C6FAA7}"/>
                  </a:ext>
                </a:extLst>
              </p:cNvPr>
              <p:cNvGrpSpPr/>
              <p:nvPr/>
            </p:nvGrpSpPr>
            <p:grpSpPr>
              <a:xfrm>
                <a:off x="6509401" y="3175992"/>
                <a:ext cx="685800" cy="685800"/>
                <a:chOff x="990600" y="3017520"/>
                <a:chExt cx="457200" cy="411480"/>
              </a:xfrm>
            </p:grpSpPr>
            <p:cxnSp>
              <p:nvCxnSpPr>
                <p:cNvPr id="326" name="Straight Connector 325">
                  <a:extLst>
                    <a:ext uri="{FF2B5EF4-FFF2-40B4-BE49-F238E27FC236}">
                      <a16:creationId xmlns:a16="http://schemas.microsoft.com/office/drawing/2014/main" id="{229D04D6-44DD-499E-805E-70CC56EA87E4}"/>
                    </a:ext>
                  </a:extLst>
                </p:cNvPr>
                <p:cNvCxnSpPr/>
                <p:nvPr/>
              </p:nvCxnSpPr>
              <p:spPr bwMode="auto">
                <a:xfrm>
                  <a:off x="1219200" y="3017520"/>
                  <a:ext cx="0" cy="25908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27" name="Straight Connector 326">
                  <a:extLst>
                    <a:ext uri="{FF2B5EF4-FFF2-40B4-BE49-F238E27FC236}">
                      <a16:creationId xmlns:a16="http://schemas.microsoft.com/office/drawing/2014/main" id="{7A3D8DC3-80C4-4190-B7E2-17504BA2D752}"/>
                    </a:ext>
                  </a:extLst>
                </p:cNvPr>
                <p:cNvCxnSpPr/>
                <p:nvPr/>
              </p:nvCxnSpPr>
              <p:spPr bwMode="auto">
                <a:xfrm flipH="1">
                  <a:off x="990600" y="3276600"/>
                  <a:ext cx="228600" cy="15240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28" name="Straight Connector 327">
                  <a:extLst>
                    <a:ext uri="{FF2B5EF4-FFF2-40B4-BE49-F238E27FC236}">
                      <a16:creationId xmlns:a16="http://schemas.microsoft.com/office/drawing/2014/main" id="{6B53FFD0-97C6-4389-8D4B-97E6CC7FD165}"/>
                    </a:ext>
                  </a:extLst>
                </p:cNvPr>
                <p:cNvCxnSpPr/>
                <p:nvPr/>
              </p:nvCxnSpPr>
              <p:spPr bwMode="auto">
                <a:xfrm>
                  <a:off x="1219200" y="3276600"/>
                  <a:ext cx="228600" cy="15240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322" name="Group 321">
                <a:extLst>
                  <a:ext uri="{FF2B5EF4-FFF2-40B4-BE49-F238E27FC236}">
                    <a16:creationId xmlns:a16="http://schemas.microsoft.com/office/drawing/2014/main" id="{12440020-0383-4B6B-AE91-881C1888C900}"/>
                  </a:ext>
                </a:extLst>
              </p:cNvPr>
              <p:cNvGrpSpPr/>
              <p:nvPr/>
            </p:nvGrpSpPr>
            <p:grpSpPr>
              <a:xfrm rot="3770683">
                <a:off x="6648180" y="4334425"/>
                <a:ext cx="685800" cy="685800"/>
                <a:chOff x="990600" y="3017520"/>
                <a:chExt cx="457200" cy="411480"/>
              </a:xfrm>
            </p:grpSpPr>
            <p:cxnSp>
              <p:nvCxnSpPr>
                <p:cNvPr id="323" name="Straight Connector 322">
                  <a:extLst>
                    <a:ext uri="{FF2B5EF4-FFF2-40B4-BE49-F238E27FC236}">
                      <a16:creationId xmlns:a16="http://schemas.microsoft.com/office/drawing/2014/main" id="{F6A8328A-06C8-40E8-8B8F-915FE15E2105}"/>
                    </a:ext>
                  </a:extLst>
                </p:cNvPr>
                <p:cNvCxnSpPr/>
                <p:nvPr/>
              </p:nvCxnSpPr>
              <p:spPr bwMode="auto">
                <a:xfrm>
                  <a:off x="1219200" y="3017520"/>
                  <a:ext cx="0" cy="25908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24" name="Straight Connector 323">
                  <a:extLst>
                    <a:ext uri="{FF2B5EF4-FFF2-40B4-BE49-F238E27FC236}">
                      <a16:creationId xmlns:a16="http://schemas.microsoft.com/office/drawing/2014/main" id="{5BF66769-2AE6-49A5-9FAD-0A2A69DAAF91}"/>
                    </a:ext>
                  </a:extLst>
                </p:cNvPr>
                <p:cNvCxnSpPr/>
                <p:nvPr/>
              </p:nvCxnSpPr>
              <p:spPr bwMode="auto">
                <a:xfrm flipH="1">
                  <a:off x="990600" y="3276600"/>
                  <a:ext cx="228600" cy="15240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25" name="Straight Connector 324">
                  <a:extLst>
                    <a:ext uri="{FF2B5EF4-FFF2-40B4-BE49-F238E27FC236}">
                      <a16:creationId xmlns:a16="http://schemas.microsoft.com/office/drawing/2014/main" id="{F4DA7254-D10C-4484-83F7-106D9F7425EC}"/>
                    </a:ext>
                  </a:extLst>
                </p:cNvPr>
                <p:cNvCxnSpPr/>
                <p:nvPr/>
              </p:nvCxnSpPr>
              <p:spPr bwMode="auto">
                <a:xfrm>
                  <a:off x="1219200" y="3276600"/>
                  <a:ext cx="228600" cy="152400"/>
                </a:xfrm>
                <a:prstGeom prst="line">
                  <a:avLst/>
                </a:prstGeom>
                <a:solidFill>
                  <a:srgbClr val="BBE0E3"/>
                </a:solidFill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</p:grpSp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705E5BE2-F56A-444E-AF7A-8A7A329DD6D1}"/>
                </a:ext>
              </a:extLst>
            </p:cNvPr>
            <p:cNvGrpSpPr/>
            <p:nvPr/>
          </p:nvGrpSpPr>
          <p:grpSpPr>
            <a:xfrm>
              <a:off x="7338153" y="24239581"/>
              <a:ext cx="586196" cy="670999"/>
              <a:chOff x="3352800" y="2702850"/>
              <a:chExt cx="586196" cy="670999"/>
            </a:xfrm>
          </p:grpSpPr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4CFBCF69-F4E3-4497-8079-92E82400E154}"/>
                  </a:ext>
                </a:extLst>
              </p:cNvPr>
              <p:cNvCxnSpPr/>
              <p:nvPr/>
            </p:nvCxnSpPr>
            <p:spPr bwMode="auto">
              <a:xfrm>
                <a:off x="3405595" y="2702850"/>
                <a:ext cx="533400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B1048F5C-FD05-4D4E-8AF1-357B2E99F33B}"/>
                  </a:ext>
                </a:extLst>
              </p:cNvPr>
              <p:cNvCxnSpPr/>
              <p:nvPr/>
            </p:nvCxnSpPr>
            <p:spPr bwMode="auto">
              <a:xfrm flipH="1">
                <a:off x="3352800" y="2702850"/>
                <a:ext cx="586196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6D975990-6C1A-4F08-A950-9E496DE16F74}"/>
                </a:ext>
              </a:extLst>
            </p:cNvPr>
            <p:cNvGrpSpPr/>
            <p:nvPr/>
          </p:nvGrpSpPr>
          <p:grpSpPr>
            <a:xfrm>
              <a:off x="6469350" y="22898166"/>
              <a:ext cx="586196" cy="670999"/>
              <a:chOff x="3352800" y="2702850"/>
              <a:chExt cx="586196" cy="670999"/>
            </a:xfrm>
          </p:grpSpPr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A5F40942-22BB-4D9F-B47E-161D3862DDE1}"/>
                  </a:ext>
                </a:extLst>
              </p:cNvPr>
              <p:cNvCxnSpPr/>
              <p:nvPr/>
            </p:nvCxnSpPr>
            <p:spPr bwMode="auto">
              <a:xfrm>
                <a:off x="3405595" y="2702850"/>
                <a:ext cx="533400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26EE6E2A-1379-4822-808C-B7B3D63C56B9}"/>
                  </a:ext>
                </a:extLst>
              </p:cNvPr>
              <p:cNvCxnSpPr/>
              <p:nvPr/>
            </p:nvCxnSpPr>
            <p:spPr bwMode="auto">
              <a:xfrm flipH="1">
                <a:off x="3352800" y="2702850"/>
                <a:ext cx="586196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4346437C-6EFA-495A-87AB-D66EB29F1CE1}"/>
                </a:ext>
              </a:extLst>
            </p:cNvPr>
            <p:cNvGrpSpPr/>
            <p:nvPr/>
          </p:nvGrpSpPr>
          <p:grpSpPr>
            <a:xfrm>
              <a:off x="8256069" y="22906803"/>
              <a:ext cx="586196" cy="670999"/>
              <a:chOff x="3352800" y="2702850"/>
              <a:chExt cx="586196" cy="670999"/>
            </a:xfrm>
          </p:grpSpPr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F4E13CFD-9069-4A9D-9EE6-CA8A758ECFD4}"/>
                  </a:ext>
                </a:extLst>
              </p:cNvPr>
              <p:cNvCxnSpPr/>
              <p:nvPr/>
            </p:nvCxnSpPr>
            <p:spPr bwMode="auto">
              <a:xfrm>
                <a:off x="3405595" y="2702850"/>
                <a:ext cx="533400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58AA0635-B4B5-4ED1-8170-697D87D9A444}"/>
                  </a:ext>
                </a:extLst>
              </p:cNvPr>
              <p:cNvCxnSpPr/>
              <p:nvPr/>
            </p:nvCxnSpPr>
            <p:spPr bwMode="auto">
              <a:xfrm flipH="1">
                <a:off x="3352800" y="2702850"/>
                <a:ext cx="586196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42547881-DDCC-4961-8FF6-CE83D5D0159C}"/>
                </a:ext>
              </a:extLst>
            </p:cNvPr>
            <p:cNvGrpSpPr/>
            <p:nvPr/>
          </p:nvGrpSpPr>
          <p:grpSpPr>
            <a:xfrm>
              <a:off x="6900500" y="25543540"/>
              <a:ext cx="586196" cy="670999"/>
              <a:chOff x="3352800" y="2702850"/>
              <a:chExt cx="586196" cy="670999"/>
            </a:xfrm>
          </p:grpSpPr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id="{D4C4AB9F-8BA5-452D-8304-78B4457845E2}"/>
                  </a:ext>
                </a:extLst>
              </p:cNvPr>
              <p:cNvCxnSpPr/>
              <p:nvPr/>
            </p:nvCxnSpPr>
            <p:spPr bwMode="auto">
              <a:xfrm>
                <a:off x="3405595" y="2702850"/>
                <a:ext cx="533400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5DF85CD5-6754-4FB0-AE35-8E280E0286FF}"/>
                  </a:ext>
                </a:extLst>
              </p:cNvPr>
              <p:cNvCxnSpPr/>
              <p:nvPr/>
            </p:nvCxnSpPr>
            <p:spPr bwMode="auto">
              <a:xfrm flipH="1">
                <a:off x="3352800" y="2702850"/>
                <a:ext cx="586196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107261FA-6064-46A8-931C-5AF815E6C6F1}"/>
                </a:ext>
              </a:extLst>
            </p:cNvPr>
            <p:cNvGrpSpPr/>
            <p:nvPr/>
          </p:nvGrpSpPr>
          <p:grpSpPr>
            <a:xfrm>
              <a:off x="7675252" y="25543540"/>
              <a:ext cx="586196" cy="670999"/>
              <a:chOff x="3352800" y="2702850"/>
              <a:chExt cx="586196" cy="670999"/>
            </a:xfrm>
          </p:grpSpPr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9D9934DC-E1C0-4BFD-A64B-915549CE3933}"/>
                  </a:ext>
                </a:extLst>
              </p:cNvPr>
              <p:cNvCxnSpPr/>
              <p:nvPr/>
            </p:nvCxnSpPr>
            <p:spPr bwMode="auto">
              <a:xfrm>
                <a:off x="3405595" y="2702850"/>
                <a:ext cx="533400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id="{61D7BFC5-BDD1-4C71-B2D0-BD7117CC89A8}"/>
                  </a:ext>
                </a:extLst>
              </p:cNvPr>
              <p:cNvCxnSpPr/>
              <p:nvPr/>
            </p:nvCxnSpPr>
            <p:spPr bwMode="auto">
              <a:xfrm flipH="1">
                <a:off x="3352800" y="2702850"/>
                <a:ext cx="586196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5A6C96E4-A58A-4464-A906-1816BA199399}"/>
                </a:ext>
              </a:extLst>
            </p:cNvPr>
            <p:cNvGrpSpPr/>
            <p:nvPr/>
          </p:nvGrpSpPr>
          <p:grpSpPr>
            <a:xfrm>
              <a:off x="8627500" y="24895606"/>
              <a:ext cx="586196" cy="670999"/>
              <a:chOff x="3352800" y="2702850"/>
              <a:chExt cx="586196" cy="670999"/>
            </a:xfrm>
          </p:grpSpPr>
          <p:cxnSp>
            <p:nvCxnSpPr>
              <p:cNvPr id="304" name="Straight Connector 303">
                <a:extLst>
                  <a:ext uri="{FF2B5EF4-FFF2-40B4-BE49-F238E27FC236}">
                    <a16:creationId xmlns:a16="http://schemas.microsoft.com/office/drawing/2014/main" id="{D5461F32-0256-453D-9222-286A1093A133}"/>
                  </a:ext>
                </a:extLst>
              </p:cNvPr>
              <p:cNvCxnSpPr/>
              <p:nvPr/>
            </p:nvCxnSpPr>
            <p:spPr bwMode="auto">
              <a:xfrm>
                <a:off x="3405595" y="2702850"/>
                <a:ext cx="533400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05" name="Straight Connector 304">
                <a:extLst>
                  <a:ext uri="{FF2B5EF4-FFF2-40B4-BE49-F238E27FC236}">
                    <a16:creationId xmlns:a16="http://schemas.microsoft.com/office/drawing/2014/main" id="{EA7D1F6D-338A-4C75-85FB-8AB44C49E8B0}"/>
                  </a:ext>
                </a:extLst>
              </p:cNvPr>
              <p:cNvCxnSpPr/>
              <p:nvPr/>
            </p:nvCxnSpPr>
            <p:spPr bwMode="auto">
              <a:xfrm flipH="1">
                <a:off x="3352800" y="2702850"/>
                <a:ext cx="586196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95" name="Group 294">
              <a:extLst>
                <a:ext uri="{FF2B5EF4-FFF2-40B4-BE49-F238E27FC236}">
                  <a16:creationId xmlns:a16="http://schemas.microsoft.com/office/drawing/2014/main" id="{C6E3B100-67B9-4A27-961B-8BBB774D80FB}"/>
                </a:ext>
              </a:extLst>
            </p:cNvPr>
            <p:cNvGrpSpPr/>
            <p:nvPr/>
          </p:nvGrpSpPr>
          <p:grpSpPr>
            <a:xfrm>
              <a:off x="6016999" y="24925435"/>
              <a:ext cx="586196" cy="670999"/>
              <a:chOff x="3352800" y="2702850"/>
              <a:chExt cx="586196" cy="670999"/>
            </a:xfrm>
          </p:grpSpPr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id="{59F9B8C5-96EA-4D73-8A5C-25359ED5CBEC}"/>
                  </a:ext>
                </a:extLst>
              </p:cNvPr>
              <p:cNvCxnSpPr/>
              <p:nvPr/>
            </p:nvCxnSpPr>
            <p:spPr bwMode="auto">
              <a:xfrm>
                <a:off x="3405595" y="2702850"/>
                <a:ext cx="533400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id="{ADECFCF7-03D6-4795-90B9-0B13E290EF29}"/>
                  </a:ext>
                </a:extLst>
              </p:cNvPr>
              <p:cNvCxnSpPr/>
              <p:nvPr/>
            </p:nvCxnSpPr>
            <p:spPr bwMode="auto">
              <a:xfrm flipH="1">
                <a:off x="3352800" y="2702850"/>
                <a:ext cx="586196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C41273FA-44E9-43AA-88ED-DAA68583F3A9}"/>
                </a:ext>
              </a:extLst>
            </p:cNvPr>
            <p:cNvGrpSpPr/>
            <p:nvPr/>
          </p:nvGrpSpPr>
          <p:grpSpPr>
            <a:xfrm rot="2939564">
              <a:off x="6003064" y="23919465"/>
              <a:ext cx="586196" cy="670999"/>
              <a:chOff x="3352800" y="2702850"/>
              <a:chExt cx="586196" cy="670999"/>
            </a:xfrm>
          </p:grpSpPr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id="{B4392F44-C0D6-4F0D-9A50-CBEB7DA5299C}"/>
                  </a:ext>
                </a:extLst>
              </p:cNvPr>
              <p:cNvCxnSpPr/>
              <p:nvPr/>
            </p:nvCxnSpPr>
            <p:spPr bwMode="auto">
              <a:xfrm>
                <a:off x="3405595" y="2702850"/>
                <a:ext cx="533400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01" name="Straight Connector 300">
                <a:extLst>
                  <a:ext uri="{FF2B5EF4-FFF2-40B4-BE49-F238E27FC236}">
                    <a16:creationId xmlns:a16="http://schemas.microsoft.com/office/drawing/2014/main" id="{BC20F008-26C0-4AD9-811B-25C3C935BBBA}"/>
                  </a:ext>
                </a:extLst>
              </p:cNvPr>
              <p:cNvCxnSpPr/>
              <p:nvPr/>
            </p:nvCxnSpPr>
            <p:spPr bwMode="auto">
              <a:xfrm flipH="1">
                <a:off x="3352800" y="2702850"/>
                <a:ext cx="586196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35CB27F4-A6DD-4FEA-8F1D-BE60674A0203}"/>
                </a:ext>
              </a:extLst>
            </p:cNvPr>
            <p:cNvGrpSpPr/>
            <p:nvPr/>
          </p:nvGrpSpPr>
          <p:grpSpPr>
            <a:xfrm rot="2896707">
              <a:off x="8759146" y="23916119"/>
              <a:ext cx="586196" cy="670999"/>
              <a:chOff x="3352800" y="2702850"/>
              <a:chExt cx="586196" cy="670999"/>
            </a:xfrm>
          </p:grpSpPr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B2142ABB-E97D-4EF7-9F54-392768F400DC}"/>
                  </a:ext>
                </a:extLst>
              </p:cNvPr>
              <p:cNvCxnSpPr/>
              <p:nvPr/>
            </p:nvCxnSpPr>
            <p:spPr bwMode="auto">
              <a:xfrm>
                <a:off x="3405595" y="2702850"/>
                <a:ext cx="533400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1947F48F-EF96-44AD-9DCE-B87887516486}"/>
                  </a:ext>
                </a:extLst>
              </p:cNvPr>
              <p:cNvCxnSpPr/>
              <p:nvPr/>
            </p:nvCxnSpPr>
            <p:spPr bwMode="auto">
              <a:xfrm flipH="1">
                <a:off x="3352800" y="2702850"/>
                <a:ext cx="586196" cy="670999"/>
              </a:xfrm>
              <a:prstGeom prst="line">
                <a:avLst/>
              </a:prstGeom>
              <a:solidFill>
                <a:srgbClr val="BBE0E3"/>
              </a:solidFill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</p:grpSp>
      <p:sp>
        <p:nvSpPr>
          <p:cNvPr id="684" name="TextBox 683">
            <a:extLst>
              <a:ext uri="{FF2B5EF4-FFF2-40B4-BE49-F238E27FC236}">
                <a16:creationId xmlns:a16="http://schemas.microsoft.com/office/drawing/2014/main" id="{D35B48CC-FFB7-4863-9380-7662CBE2A2DC}"/>
              </a:ext>
            </a:extLst>
          </p:cNvPr>
          <p:cNvSpPr txBox="1"/>
          <p:nvPr/>
        </p:nvSpPr>
        <p:spPr>
          <a:xfrm>
            <a:off x="573779" y="19292498"/>
            <a:ext cx="9449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Pentaerythritol tetra(3-mercaptopropionate) PETMP</a:t>
            </a:r>
            <a:endParaRPr lang="en-US" sz="32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698" name="TextBox 697">
            <a:extLst>
              <a:ext uri="{FF2B5EF4-FFF2-40B4-BE49-F238E27FC236}">
                <a16:creationId xmlns:a16="http://schemas.microsoft.com/office/drawing/2014/main" id="{1CDF06EB-CB78-4420-8434-4239467C260F}"/>
              </a:ext>
            </a:extLst>
          </p:cNvPr>
          <p:cNvSpPr txBox="1"/>
          <p:nvPr/>
        </p:nvSpPr>
        <p:spPr>
          <a:xfrm>
            <a:off x="10363388" y="19278562"/>
            <a:ext cx="5542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Pentaerythritol allyl ether PAE</a:t>
            </a:r>
            <a:endParaRPr lang="en-US" sz="32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6575960-3693-4F66-BA3D-7EA5813F8C9A}"/>
              </a:ext>
            </a:extLst>
          </p:cNvPr>
          <p:cNvSpPr txBox="1"/>
          <p:nvPr/>
        </p:nvSpPr>
        <p:spPr>
          <a:xfrm>
            <a:off x="11708943" y="23781199"/>
            <a:ext cx="3621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08733221-B00D-4A8B-8229-7A7A3675E46C}"/>
              </a:ext>
            </a:extLst>
          </p:cNvPr>
          <p:cNvSpPr txBox="1"/>
          <p:nvPr/>
        </p:nvSpPr>
        <p:spPr>
          <a:xfrm>
            <a:off x="2400237" y="5358509"/>
            <a:ext cx="121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7CF89827-84A0-4621-9501-9AB1B1A594D1}"/>
              </a:ext>
            </a:extLst>
          </p:cNvPr>
          <p:cNvSpPr txBox="1"/>
          <p:nvPr/>
        </p:nvSpPr>
        <p:spPr>
          <a:xfrm>
            <a:off x="19533693" y="5333447"/>
            <a:ext cx="121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Times New Roman" panose="02020603050405020304" pitchFamily="18" charset="0"/>
              </a:rPr>
              <a:t>EXPERIMENTAL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E5F1BE41-EDDA-49AF-A2A5-DEEDBE0B3B2A}"/>
              </a:ext>
            </a:extLst>
          </p:cNvPr>
          <p:cNvSpPr txBox="1"/>
          <p:nvPr/>
        </p:nvSpPr>
        <p:spPr>
          <a:xfrm>
            <a:off x="36537250" y="5274899"/>
            <a:ext cx="121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Times New Roman" panose="02020603050405020304" pitchFamily="18" charset="0"/>
              </a:rPr>
              <a:t>RESULTS AND CONCLUSION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C20C74E3-9AAC-4E77-BD87-EC2FFBB9ED3D}"/>
              </a:ext>
            </a:extLst>
          </p:cNvPr>
          <p:cNvSpPr txBox="1"/>
          <p:nvPr/>
        </p:nvSpPr>
        <p:spPr>
          <a:xfrm>
            <a:off x="21937119" y="6026927"/>
            <a:ext cx="7547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+mj-lt"/>
                <a:cs typeface="Times New Roman" panose="02020603050405020304" pitchFamily="18" charset="0"/>
              </a:rPr>
              <a:t>Schematics of the Floating Device</a:t>
            </a: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26CA20BA-DA79-4D80-A9A2-A7E6F83F1736}"/>
              </a:ext>
            </a:extLst>
          </p:cNvPr>
          <p:cNvSpPr txBox="1"/>
          <p:nvPr/>
        </p:nvSpPr>
        <p:spPr>
          <a:xfrm>
            <a:off x="17562222" y="6712362"/>
            <a:ext cx="1602647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3600" dirty="0">
                <a:cs typeface="Arial" panose="020B0604020202020204" pitchFamily="34" charset="0"/>
              </a:rPr>
              <a:t>Goal: To measure the stress, strain and elastic modulus on the active layer blended with different percentages of Thiolene using the floating device.  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CA48F3B5-DF4E-4975-8656-3E697A517204}"/>
              </a:ext>
            </a:extLst>
          </p:cNvPr>
          <p:cNvSpPr txBox="1"/>
          <p:nvPr/>
        </p:nvSpPr>
        <p:spPr>
          <a:xfrm>
            <a:off x="19608706" y="14116742"/>
            <a:ext cx="121465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+mj-lt"/>
                <a:cs typeface="Arial" pitchFamily="34" charset="0"/>
              </a:rPr>
              <a:t>Device Calibration</a:t>
            </a: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41978644-049C-44F3-B1E6-CFAF31129EFB}"/>
              </a:ext>
            </a:extLst>
          </p:cNvPr>
          <p:cNvSpPr txBox="1"/>
          <p:nvPr/>
        </p:nvSpPr>
        <p:spPr>
          <a:xfrm>
            <a:off x="17432796" y="14746083"/>
            <a:ext cx="16395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The device consists mainly of The syringe pump which stretches the film and the load cell which measures the force applied on the film.</a:t>
            </a: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DF590D8E-BAD4-4A8E-8FBA-E7CF30A9A74F}"/>
              </a:ext>
            </a:extLst>
          </p:cNvPr>
          <p:cNvSpPr txBox="1"/>
          <p:nvPr/>
        </p:nvSpPr>
        <p:spPr>
          <a:xfrm>
            <a:off x="18292252" y="15982976"/>
            <a:ext cx="4980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cs typeface="Times New Roman" panose="02020603050405020304" pitchFamily="18" charset="0"/>
              </a:rPr>
              <a:t>Syringe pump calibration</a:t>
            </a: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6CF9DE0B-6A71-4BDD-AD59-CA0CF9C23122}"/>
              </a:ext>
            </a:extLst>
          </p:cNvPr>
          <p:cNvSpPr txBox="1"/>
          <p:nvPr/>
        </p:nvSpPr>
        <p:spPr>
          <a:xfrm>
            <a:off x="27631790" y="16000429"/>
            <a:ext cx="4251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cs typeface="Times New Roman" panose="02020603050405020304" pitchFamily="18" charset="0"/>
              </a:rPr>
              <a:t>Load cell calibration</a:t>
            </a:r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A4BB5070-331E-4E05-B0E0-D6246FBA2F09}"/>
              </a:ext>
            </a:extLst>
          </p:cNvPr>
          <p:cNvSpPr txBox="1"/>
          <p:nvPr/>
        </p:nvSpPr>
        <p:spPr>
          <a:xfrm>
            <a:off x="17225641" y="20910807"/>
            <a:ext cx="76564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>
                <a:cs typeface="Times New Roman" panose="02020603050405020304" pitchFamily="18" charset="0"/>
              </a:rPr>
              <a:t>The syringe pump is calibrated by recording the average displacement velocity of the device, as it was initially in volumetric rate</a:t>
            </a:r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208BA929-7A91-4E16-B1B8-FC533C5A24E6}"/>
              </a:ext>
            </a:extLst>
          </p:cNvPr>
          <p:cNvSpPr txBox="1"/>
          <p:nvPr/>
        </p:nvSpPr>
        <p:spPr>
          <a:xfrm>
            <a:off x="25799900" y="20869424"/>
            <a:ext cx="78465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>
                <a:cs typeface="Times New Roman" panose="02020603050405020304" pitchFamily="18" charset="0"/>
              </a:rPr>
              <a:t>The load cell is calibrated by finding the relationship between the weight of the PDMS and the cell voltage measured on the device</a:t>
            </a:r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9A67EED2-E466-4E02-9C78-44363EEBBC7C}"/>
              </a:ext>
            </a:extLst>
          </p:cNvPr>
          <p:cNvSpPr txBox="1"/>
          <p:nvPr/>
        </p:nvSpPr>
        <p:spPr>
          <a:xfrm>
            <a:off x="17905377" y="23164137"/>
            <a:ext cx="15395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+mj-lt"/>
                <a:cs typeface="Arial" pitchFamily="34" charset="0"/>
              </a:rPr>
              <a:t>Measuring the Crack Onset Strain Of thiolene crosslinked active layer</a:t>
            </a:r>
          </a:p>
        </p:txBody>
      </p:sp>
      <p:pic>
        <p:nvPicPr>
          <p:cNvPr id="417" name="Picture 416">
            <a:extLst>
              <a:ext uri="{FF2B5EF4-FFF2-40B4-BE49-F238E27FC236}">
                <a16:creationId xmlns:a16="http://schemas.microsoft.com/office/drawing/2014/main" id="{1E94D431-2F27-4BC4-A470-3CCBE35C401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6564" y="28267121"/>
            <a:ext cx="3535680" cy="2651760"/>
          </a:xfrm>
          <a:prstGeom prst="rect">
            <a:avLst/>
          </a:prstGeom>
        </p:spPr>
      </p:pic>
      <p:sp>
        <p:nvSpPr>
          <p:cNvPr id="422" name="TextBox 421">
            <a:extLst>
              <a:ext uri="{FF2B5EF4-FFF2-40B4-BE49-F238E27FC236}">
                <a16:creationId xmlns:a16="http://schemas.microsoft.com/office/drawing/2014/main" id="{2104B4AC-D5CE-4B06-A081-D01FBE89A198}"/>
              </a:ext>
            </a:extLst>
          </p:cNvPr>
          <p:cNvSpPr txBox="1"/>
          <p:nvPr/>
        </p:nvSpPr>
        <p:spPr>
          <a:xfrm>
            <a:off x="35382067" y="5978383"/>
            <a:ext cx="146584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+mj-lt"/>
                <a:cs typeface="Arial" pitchFamily="34" charset="0"/>
              </a:rPr>
              <a:t>Mechanical Properties of Thiolene blended with P3HT:PCBM</a:t>
            </a:r>
          </a:p>
        </p:txBody>
      </p:sp>
      <p:graphicFrame>
        <p:nvGraphicFramePr>
          <p:cNvPr id="134" name="Object 16">
            <a:extLst>
              <a:ext uri="{FF2B5EF4-FFF2-40B4-BE49-F238E27FC236}">
                <a16:creationId xmlns:a16="http://schemas.microsoft.com/office/drawing/2014/main" id="{9EE6FA4D-5789-412D-8C10-C1D61137FA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7827559"/>
              </p:ext>
            </p:extLst>
          </p:nvPr>
        </p:nvGraphicFramePr>
        <p:xfrm>
          <a:off x="5093538" y="12287942"/>
          <a:ext cx="3119506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CS ChemDraw Drawing" r:id="rId11" imgW="1359170" imgH="817892" progId="ChemDraw.Document.6.0">
                  <p:embed/>
                </p:oleObj>
              </mc:Choice>
              <mc:Fallback>
                <p:oleObj name="CS ChemDraw Drawing" r:id="rId11" imgW="1359170" imgH="817892" progId="ChemDraw.Document.6.0">
                  <p:embed/>
                  <p:pic>
                    <p:nvPicPr>
                      <p:cNvPr id="134" name="Object 16">
                        <a:extLst>
                          <a:ext uri="{FF2B5EF4-FFF2-40B4-BE49-F238E27FC236}">
                            <a16:creationId xmlns:a16="http://schemas.microsoft.com/office/drawing/2014/main" id="{9EE6FA4D-5789-412D-8C10-C1D61137FAA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93538" y="12287942"/>
                        <a:ext cx="3119506" cy="18288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3" name="Picture 2" descr="C:\Users\Administrator\Desktop\图片3.jpg">
            <a:extLst>
              <a:ext uri="{FF2B5EF4-FFF2-40B4-BE49-F238E27FC236}">
                <a16:creationId xmlns:a16="http://schemas.microsoft.com/office/drawing/2014/main" id="{296C5981-AB30-4D57-94E5-BDCD0A58C4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" t="4931" b="1419"/>
          <a:stretch/>
        </p:blipFill>
        <p:spPr bwMode="auto">
          <a:xfrm>
            <a:off x="8947100" y="11516574"/>
            <a:ext cx="7572256" cy="438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0" name="Arrow: Right 449">
            <a:extLst>
              <a:ext uri="{FF2B5EF4-FFF2-40B4-BE49-F238E27FC236}">
                <a16:creationId xmlns:a16="http://schemas.microsoft.com/office/drawing/2014/main" id="{6852D214-1AC7-4517-8804-057AA58E8D52}"/>
              </a:ext>
            </a:extLst>
          </p:cNvPr>
          <p:cNvSpPr/>
          <p:nvPr/>
        </p:nvSpPr>
        <p:spPr>
          <a:xfrm rot="5400000">
            <a:off x="31278798" y="27209860"/>
            <a:ext cx="1230467" cy="550694"/>
          </a:xfrm>
          <a:prstGeom prst="rightArrow">
            <a:avLst>
              <a:gd name="adj1" fmla="val 60746"/>
              <a:gd name="adj2" fmla="val 84593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456" name="TextBox 455">
            <a:extLst>
              <a:ext uri="{FF2B5EF4-FFF2-40B4-BE49-F238E27FC236}">
                <a16:creationId xmlns:a16="http://schemas.microsoft.com/office/drawing/2014/main" id="{F75DB5BE-3E04-4372-8007-134E2CFF996B}"/>
              </a:ext>
            </a:extLst>
          </p:cNvPr>
          <p:cNvSpPr txBox="1"/>
          <p:nvPr/>
        </p:nvSpPr>
        <p:spPr>
          <a:xfrm>
            <a:off x="29388089" y="31065568"/>
            <a:ext cx="45843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cs typeface="Times New Roman" panose="02020603050405020304" pitchFamily="18" charset="0"/>
              </a:rPr>
              <a:t>Film was held in place by PDMS, then stretched</a:t>
            </a:r>
          </a:p>
        </p:txBody>
      </p:sp>
      <p:sp>
        <p:nvSpPr>
          <p:cNvPr id="457" name="TextBox 456">
            <a:extLst>
              <a:ext uri="{FF2B5EF4-FFF2-40B4-BE49-F238E27FC236}">
                <a16:creationId xmlns:a16="http://schemas.microsoft.com/office/drawing/2014/main" id="{E33B7875-A300-4CBC-9D4E-571E1DB94F38}"/>
              </a:ext>
            </a:extLst>
          </p:cNvPr>
          <p:cNvSpPr txBox="1"/>
          <p:nvPr/>
        </p:nvSpPr>
        <p:spPr>
          <a:xfrm>
            <a:off x="23177607" y="31039669"/>
            <a:ext cx="5747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cs typeface="Times New Roman" panose="02020603050405020304" pitchFamily="18" charset="0"/>
              </a:rPr>
              <a:t>The film cracks under stretching</a:t>
            </a:r>
          </a:p>
        </p:txBody>
      </p:sp>
      <p:sp>
        <p:nvSpPr>
          <p:cNvPr id="458" name="TextBox 457">
            <a:extLst>
              <a:ext uri="{FF2B5EF4-FFF2-40B4-BE49-F238E27FC236}">
                <a16:creationId xmlns:a16="http://schemas.microsoft.com/office/drawing/2014/main" id="{01E948AE-90B7-41D0-8CEC-B16831736EC7}"/>
              </a:ext>
            </a:extLst>
          </p:cNvPr>
          <p:cNvSpPr txBox="1"/>
          <p:nvPr/>
        </p:nvSpPr>
        <p:spPr>
          <a:xfrm>
            <a:off x="17778382" y="30857843"/>
            <a:ext cx="5542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cs typeface="Times New Roman" panose="02020603050405020304" pitchFamily="18" charset="0"/>
              </a:rPr>
              <a:t>The cell voltage rises overtime as the film stretches, then falls as the film cracks.</a:t>
            </a:r>
            <a:endParaRPr lang="en-US" sz="3200" dirty="0">
              <a:solidFill>
                <a:srgbClr val="FF0000"/>
              </a:solidFill>
              <a:highlight>
                <a:srgbClr val="FFFF00"/>
              </a:highlight>
              <a:cs typeface="Times New Roman" panose="02020603050405020304" pitchFamily="18" charset="0"/>
            </a:endParaRP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B226FFF6-EDEA-4921-909B-55D7B159F440}"/>
              </a:ext>
            </a:extLst>
          </p:cNvPr>
          <p:cNvSpPr txBox="1"/>
          <p:nvPr/>
        </p:nvSpPr>
        <p:spPr>
          <a:xfrm>
            <a:off x="34442401" y="22260247"/>
            <a:ext cx="163118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cs typeface="Times New Roman" panose="02020603050405020304" pitchFamily="18" charset="0"/>
              </a:rPr>
              <a:t>Perform floating tests on thiolene blended with pristine P3HT and pristine PCBM</a:t>
            </a:r>
            <a:r>
              <a:rPr lang="en-US" sz="3600" dirty="0">
                <a:solidFill>
                  <a:srgbClr val="FF0000"/>
                </a:solidFill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cs typeface="Times New Roman" panose="02020603050405020304" pitchFamily="18" charset="0"/>
              </a:rPr>
              <a:t>Run a simulation in molecular level to further understand how thiolene network interacts with the active materials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cs typeface="Times New Roman" panose="02020603050405020304" pitchFamily="18" charset="0"/>
              </a:rPr>
              <a:t>Optimized thiolene content that will balance both mechanical and electronic properties of the active layer  </a:t>
            </a:r>
          </a:p>
        </p:txBody>
      </p:sp>
      <p:sp>
        <p:nvSpPr>
          <p:cNvPr id="344" name="TextBox 343">
            <a:extLst>
              <a:ext uri="{FF2B5EF4-FFF2-40B4-BE49-F238E27FC236}">
                <a16:creationId xmlns:a16="http://schemas.microsoft.com/office/drawing/2014/main" id="{EC6AD5B6-ECC1-4327-BAC0-563A78650899}"/>
              </a:ext>
            </a:extLst>
          </p:cNvPr>
          <p:cNvSpPr txBox="1"/>
          <p:nvPr/>
        </p:nvSpPr>
        <p:spPr>
          <a:xfrm>
            <a:off x="35957021" y="28036608"/>
            <a:ext cx="1214657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cs typeface="Times New Roman" panose="02020603050405020304" pitchFamily="18" charset="0"/>
              </a:rPr>
              <a:t>Dr. Rafael Verduzco (Primary Investigator)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cs typeface="Times New Roman" panose="02020603050405020304" pitchFamily="18" charset="0"/>
              </a:rPr>
              <a:t>Dr. John J. Vaselli, Dean of Engineering Centre of Excellence, Houston Community College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cs typeface="Times New Roman" panose="02020603050405020304" pitchFamily="18" charset="0"/>
              </a:rPr>
              <a:t>Mrs. Mary Hurd, Houston Community College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cs typeface="Times New Roman" panose="02020603050405020304" pitchFamily="18" charset="0"/>
              </a:rPr>
              <a:t>My teammates Zhiqi Hu and Changxu Sun and the entire Verduzco Laboratory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cs typeface="Times New Roman" panose="02020603050405020304" pitchFamily="18" charset="0"/>
              </a:rPr>
              <a:t>Shared Equipment Authority (SEA), Rice University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cs typeface="Times New Roman" panose="02020603050405020304" pitchFamily="18" charset="0"/>
              </a:rPr>
              <a:t>Financial support; NSF DMR 1460564.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5F5B58-48D8-41D4-B082-98C09F81D04E}"/>
              </a:ext>
            </a:extLst>
          </p:cNvPr>
          <p:cNvGrpSpPr/>
          <p:nvPr/>
        </p:nvGrpSpPr>
        <p:grpSpPr>
          <a:xfrm>
            <a:off x="29838662" y="24083041"/>
            <a:ext cx="3235721" cy="1416479"/>
            <a:chOff x="29251804" y="23523477"/>
            <a:chExt cx="3235721" cy="1416479"/>
          </a:xfrm>
        </p:grpSpPr>
        <p:grpSp>
          <p:nvGrpSpPr>
            <p:cNvPr id="411" name="Group 410">
              <a:extLst>
                <a:ext uri="{FF2B5EF4-FFF2-40B4-BE49-F238E27FC236}">
                  <a16:creationId xmlns:a16="http://schemas.microsoft.com/office/drawing/2014/main" id="{37A06BA0-0FB8-4D9F-B48F-FC580641A188}"/>
                </a:ext>
              </a:extLst>
            </p:cNvPr>
            <p:cNvGrpSpPr/>
            <p:nvPr/>
          </p:nvGrpSpPr>
          <p:grpSpPr>
            <a:xfrm>
              <a:off x="29251804" y="23523477"/>
              <a:ext cx="3226725" cy="1408367"/>
              <a:chOff x="6019800" y="1655214"/>
              <a:chExt cx="3226725" cy="1408367"/>
            </a:xfrm>
          </p:grpSpPr>
          <p:sp>
            <p:nvSpPr>
              <p:cNvPr id="413" name="Flowchart: Magnetic Disk 412">
                <a:extLst>
                  <a:ext uri="{FF2B5EF4-FFF2-40B4-BE49-F238E27FC236}">
                    <a16:creationId xmlns:a16="http://schemas.microsoft.com/office/drawing/2014/main" id="{5C157AB4-987A-4E4F-8B88-B966D1BEDB9B}"/>
                  </a:ext>
                </a:extLst>
              </p:cNvPr>
              <p:cNvSpPr/>
              <p:nvPr/>
            </p:nvSpPr>
            <p:spPr bwMode="auto">
              <a:xfrm>
                <a:off x="6019800" y="1933125"/>
                <a:ext cx="2743200" cy="1130456"/>
              </a:xfrm>
              <a:prstGeom prst="flowChartMagneticDisk">
                <a:avLst/>
              </a:prstGeom>
              <a:solidFill>
                <a:srgbClr val="BBE0E3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ＭＳ Ｐゴシック" charset="-128"/>
                </a:endParaRPr>
              </a:p>
            </p:txBody>
          </p:sp>
          <p:sp>
            <p:nvSpPr>
              <p:cNvPr id="414" name="Rectangle 413">
                <a:extLst>
                  <a:ext uri="{FF2B5EF4-FFF2-40B4-BE49-F238E27FC236}">
                    <a16:creationId xmlns:a16="http://schemas.microsoft.com/office/drawing/2014/main" id="{550DCE05-A01C-4F98-B0D1-5A2C21BBE202}"/>
                  </a:ext>
                </a:extLst>
              </p:cNvPr>
              <p:cNvSpPr/>
              <p:nvPr/>
            </p:nvSpPr>
            <p:spPr bwMode="auto">
              <a:xfrm>
                <a:off x="6418899" y="1728327"/>
                <a:ext cx="2057400" cy="353842"/>
              </a:xfrm>
              <a:prstGeom prst="rect">
                <a:avLst/>
              </a:prstGeom>
              <a:solidFill>
                <a:srgbClr val="018ED5"/>
              </a:solidFill>
              <a:ln w="25400" cap="flat" cmpd="sng" algn="ctr">
                <a:solidFill>
                  <a:srgbClr val="333399">
                    <a:shade val="50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ＭＳ Ｐゴシック" charset="-128"/>
                  <a:cs typeface="+mn-cs"/>
                </a:endParaRPr>
              </a:p>
            </p:txBody>
          </p:sp>
          <p:sp>
            <p:nvSpPr>
              <p:cNvPr id="415" name="TextBox 414">
                <a:extLst>
                  <a:ext uri="{FF2B5EF4-FFF2-40B4-BE49-F238E27FC236}">
                    <a16:creationId xmlns:a16="http://schemas.microsoft.com/office/drawing/2014/main" id="{7F12DC81-5851-4973-9CE4-62B2701BC60F}"/>
                  </a:ext>
                </a:extLst>
              </p:cNvPr>
              <p:cNvSpPr txBox="1"/>
              <p:nvPr/>
            </p:nvSpPr>
            <p:spPr>
              <a:xfrm>
                <a:off x="6966890" y="2182433"/>
                <a:ext cx="227963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ＭＳ Ｐゴシック" charset="-128"/>
                  </a:rPr>
                  <a:t>Water</a:t>
                </a:r>
              </a:p>
            </p:txBody>
          </p:sp>
          <p:sp>
            <p:nvSpPr>
              <p:cNvPr id="416" name="TextBox 415">
                <a:extLst>
                  <a:ext uri="{FF2B5EF4-FFF2-40B4-BE49-F238E27FC236}">
                    <a16:creationId xmlns:a16="http://schemas.microsoft.com/office/drawing/2014/main" id="{1BD3BC80-B41D-48E1-8A37-E4FBD4521A6B}"/>
                  </a:ext>
                </a:extLst>
              </p:cNvPr>
              <p:cNvSpPr txBox="1"/>
              <p:nvPr/>
            </p:nvSpPr>
            <p:spPr>
              <a:xfrm>
                <a:off x="6463639" y="1655214"/>
                <a:ext cx="261876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ＭＳ Ｐゴシック" charset="-128"/>
                  </a:rPr>
                  <a:t>Active layer</a:t>
                </a:r>
              </a:p>
            </p:txBody>
          </p:sp>
        </p:grpSp>
        <p:grpSp>
          <p:nvGrpSpPr>
            <p:cNvPr id="473" name="Group 472">
              <a:extLst>
                <a:ext uri="{FF2B5EF4-FFF2-40B4-BE49-F238E27FC236}">
                  <a16:creationId xmlns:a16="http://schemas.microsoft.com/office/drawing/2014/main" id="{828ECBBB-CEBD-4D37-A621-93E7003CC13A}"/>
                </a:ext>
              </a:extLst>
            </p:cNvPr>
            <p:cNvGrpSpPr/>
            <p:nvPr/>
          </p:nvGrpSpPr>
          <p:grpSpPr>
            <a:xfrm>
              <a:off x="29672529" y="24539846"/>
              <a:ext cx="2814996" cy="400110"/>
              <a:chOff x="6874412" y="1989945"/>
              <a:chExt cx="2155648" cy="400110"/>
            </a:xfrm>
          </p:grpSpPr>
          <p:pic>
            <p:nvPicPr>
              <p:cNvPr id="474" name="Picture 473">
                <a:extLst>
                  <a:ext uri="{FF2B5EF4-FFF2-40B4-BE49-F238E27FC236}">
                    <a16:creationId xmlns:a16="http://schemas.microsoft.com/office/drawing/2014/main" id="{05D6C2DE-24B9-4A8D-B92B-F812ED53AF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874412" y="2050438"/>
                <a:ext cx="1520196" cy="274320"/>
              </a:xfrm>
              <a:prstGeom prst="rect">
                <a:avLst/>
              </a:prstGeom>
            </p:spPr>
          </p:pic>
          <p:sp>
            <p:nvSpPr>
              <p:cNvPr id="475" name="TextBox 474">
                <a:extLst>
                  <a:ext uri="{FF2B5EF4-FFF2-40B4-BE49-F238E27FC236}">
                    <a16:creationId xmlns:a16="http://schemas.microsoft.com/office/drawing/2014/main" id="{4CA3639E-3D77-4F79-8AF9-0822D7810F77}"/>
                  </a:ext>
                </a:extLst>
              </p:cNvPr>
              <p:cNvSpPr txBox="1"/>
              <p:nvPr/>
            </p:nvSpPr>
            <p:spPr>
              <a:xfrm>
                <a:off x="7382554" y="1989945"/>
                <a:ext cx="16475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GLASS</a:t>
                </a:r>
              </a:p>
            </p:txBody>
          </p:sp>
        </p:grpSp>
      </p:grpSp>
      <p:sp>
        <p:nvSpPr>
          <p:cNvPr id="476" name="TextBox 475">
            <a:extLst>
              <a:ext uri="{FF2B5EF4-FFF2-40B4-BE49-F238E27FC236}">
                <a16:creationId xmlns:a16="http://schemas.microsoft.com/office/drawing/2014/main" id="{A526DBF2-10B9-415A-BFC0-131ABF572EE8}"/>
              </a:ext>
            </a:extLst>
          </p:cNvPr>
          <p:cNvSpPr txBox="1"/>
          <p:nvPr/>
        </p:nvSpPr>
        <p:spPr>
          <a:xfrm>
            <a:off x="26801739" y="25803031"/>
            <a:ext cx="71165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cs typeface="Times New Roman" panose="02020603050405020304" pitchFamily="18" charset="0"/>
              </a:rPr>
              <a:t>The PSS dissolves in water and the glass sinks to the bottom, while the active layer floats</a:t>
            </a:r>
          </a:p>
        </p:txBody>
      </p:sp>
      <p:sp>
        <p:nvSpPr>
          <p:cNvPr id="1316" name="TextBox 1315">
            <a:extLst>
              <a:ext uri="{FF2B5EF4-FFF2-40B4-BE49-F238E27FC236}">
                <a16:creationId xmlns:a16="http://schemas.microsoft.com/office/drawing/2014/main" id="{304DB5B4-A10B-4DBA-A3D5-A72D95D4E47C}"/>
              </a:ext>
            </a:extLst>
          </p:cNvPr>
          <p:cNvSpPr txBox="1"/>
          <p:nvPr/>
        </p:nvSpPr>
        <p:spPr>
          <a:xfrm>
            <a:off x="10995891" y="22925127"/>
            <a:ext cx="54997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>
                <a:cs typeface="Times New Roman" panose="02020603050405020304" pitchFamily="18" charset="0"/>
              </a:rPr>
              <a:t>The PETMP has 4 thiol end groups, while PAE has 3 vinyl groups. They cross-link to form a network within the active layer. </a:t>
            </a:r>
          </a:p>
        </p:txBody>
      </p:sp>
      <p:sp>
        <p:nvSpPr>
          <p:cNvPr id="483" name="TextBox 482">
            <a:extLst>
              <a:ext uri="{FF2B5EF4-FFF2-40B4-BE49-F238E27FC236}">
                <a16:creationId xmlns:a16="http://schemas.microsoft.com/office/drawing/2014/main" id="{E5CDE38A-D422-42D1-A35E-E4DEA7A60D0B}"/>
              </a:ext>
            </a:extLst>
          </p:cNvPr>
          <p:cNvSpPr txBox="1"/>
          <p:nvPr/>
        </p:nvSpPr>
        <p:spPr>
          <a:xfrm>
            <a:off x="34646258" y="25987854"/>
            <a:ext cx="159975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i="1" dirty="0">
                <a:solidFill>
                  <a:srgbClr val="000000"/>
                </a:solidFill>
              </a:rPr>
              <a:t>Chem. Mater.</a:t>
            </a:r>
            <a:r>
              <a:rPr lang="en-US" sz="3600" dirty="0">
                <a:solidFill>
                  <a:srgbClr val="000000"/>
                </a:solidFill>
              </a:rPr>
              <a:t>201830228314-8321,Publication Date : October 26, 2018</a:t>
            </a:r>
          </a:p>
          <a:p>
            <a:r>
              <a:rPr lang="en-US" sz="3600" dirty="0">
                <a:solidFill>
                  <a:srgbClr val="000000"/>
                </a:solidFill>
                <a:hlinkClick r:id="rId15" tooltip="DOI UR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https://doi.org/10.1021/acs.chemmater.8b03791</a:t>
            </a:r>
            <a:r>
              <a:rPr lang="en-US" sz="3600" dirty="0">
                <a:solidFill>
                  <a:srgbClr val="000000"/>
                </a:solidFill>
              </a:rPr>
              <a:t>.</a:t>
            </a:r>
            <a:endParaRPr lang="en-US" sz="3600" dirty="0">
              <a:solidFill>
                <a:srgbClr val="000000"/>
              </a:solidFill>
              <a:highlight>
                <a:srgbClr val="FFFF00"/>
              </a:highlight>
            </a:endParaRPr>
          </a:p>
          <a:p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484" name="TextBox 483">
            <a:extLst>
              <a:ext uri="{FF2B5EF4-FFF2-40B4-BE49-F238E27FC236}">
                <a16:creationId xmlns:a16="http://schemas.microsoft.com/office/drawing/2014/main" id="{C9A856B2-6F2C-4E2B-8DA6-3B7E07CA95DC}"/>
              </a:ext>
            </a:extLst>
          </p:cNvPr>
          <p:cNvSpPr txBox="1"/>
          <p:nvPr/>
        </p:nvSpPr>
        <p:spPr>
          <a:xfrm>
            <a:off x="40649144" y="25092842"/>
            <a:ext cx="3922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485" name="TextBox 484">
            <a:extLst>
              <a:ext uri="{FF2B5EF4-FFF2-40B4-BE49-F238E27FC236}">
                <a16:creationId xmlns:a16="http://schemas.microsoft.com/office/drawing/2014/main" id="{FB32C189-D24C-45D1-9861-179B06571123}"/>
              </a:ext>
            </a:extLst>
          </p:cNvPr>
          <p:cNvSpPr txBox="1"/>
          <p:nvPr/>
        </p:nvSpPr>
        <p:spPr>
          <a:xfrm>
            <a:off x="36571742" y="21377283"/>
            <a:ext cx="121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Times New Roman" panose="02020603050405020304" pitchFamily="18" charset="0"/>
              </a:rPr>
              <a:t>FUTURE WORKS</a:t>
            </a:r>
          </a:p>
        </p:txBody>
      </p:sp>
      <p:sp>
        <p:nvSpPr>
          <p:cNvPr id="486" name="TextBox 485">
            <a:extLst>
              <a:ext uri="{FF2B5EF4-FFF2-40B4-BE49-F238E27FC236}">
                <a16:creationId xmlns:a16="http://schemas.microsoft.com/office/drawing/2014/main" id="{CEE51255-C231-4AFE-BF94-0B39CD57A258}"/>
              </a:ext>
            </a:extLst>
          </p:cNvPr>
          <p:cNvSpPr txBox="1"/>
          <p:nvPr/>
        </p:nvSpPr>
        <p:spPr>
          <a:xfrm>
            <a:off x="36683617" y="27281419"/>
            <a:ext cx="121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Times New Roman" panose="02020603050405020304" pitchFamily="18" charset="0"/>
              </a:rPr>
              <a:t>ACKNOLEDGEMENTS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76B3F0-8525-4933-B51C-F0BCC686EF59}"/>
              </a:ext>
            </a:extLst>
          </p:cNvPr>
          <p:cNvSpPr/>
          <p:nvPr/>
        </p:nvSpPr>
        <p:spPr>
          <a:xfrm>
            <a:off x="827734" y="11932189"/>
            <a:ext cx="5238913" cy="107721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  <a:cs typeface="Times New Roman" panose="02020603050405020304" pitchFamily="18" charset="0"/>
              </a:rPr>
              <a:t>Poly( 3-hexylthiopene) (P3HT) - Donor 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8F07D4-BFF4-4E6A-A9CF-443C4868F0AA}"/>
              </a:ext>
            </a:extLst>
          </p:cNvPr>
          <p:cNvSpPr/>
          <p:nvPr/>
        </p:nvSpPr>
        <p:spPr>
          <a:xfrm>
            <a:off x="422502" y="6136185"/>
            <a:ext cx="16217723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 algn="just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prstClr val="black"/>
                </a:solidFill>
                <a:cs typeface="Times New Roman" panose="02020603050405020304" pitchFamily="18" charset="0"/>
              </a:rPr>
              <a:t>Organic photovoltaics are thin, flexible devices that converts solar radiation to electrical efficiency</a:t>
            </a:r>
          </a:p>
          <a:p>
            <a:pPr marL="571500" lvl="0" indent="-571500" algn="just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prstClr val="black"/>
                </a:solidFill>
                <a:cs typeface="Times New Roman" panose="02020603050405020304" pitchFamily="18" charset="0"/>
              </a:rPr>
              <a:t>It boasts of many attractive features like its flexibility, easy integration to various devices, low manufacturing costs and easy processing, etc. </a:t>
            </a:r>
          </a:p>
          <a:p>
            <a:pPr marL="571500" lvl="0" indent="-571500" algn="just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prstClr val="black"/>
                </a:solidFill>
                <a:cs typeface="Times New Roman" panose="02020603050405020304" pitchFamily="18" charset="0"/>
              </a:rPr>
              <a:t>Flexible photovoltaics have lot of potential applications in soft robotics and wearable electronics. </a:t>
            </a:r>
          </a:p>
          <a:p>
            <a:pPr marL="571500" lvl="0" indent="-571500" algn="just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prstClr val="black"/>
                </a:solidFill>
                <a:cs typeface="Times New Roman" panose="02020603050405020304" pitchFamily="18" charset="0"/>
              </a:rPr>
              <a:t>Our goal is to test mechanical properties of cross-linked thiolene network (PETMP-PAE) in making flexible devices, when blended with different percentages of the active layer film.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E0BBEC-320C-4AE3-9B35-8C52A922FF7B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t="4469" r="56132" b="52451"/>
          <a:stretch/>
        </p:blipFill>
        <p:spPr>
          <a:xfrm>
            <a:off x="34936998" y="6981905"/>
            <a:ext cx="7785108" cy="5303520"/>
          </a:xfrm>
          <a:prstGeom prst="rect">
            <a:avLst/>
          </a:prstGeom>
        </p:spPr>
      </p:pic>
      <p:pic>
        <p:nvPicPr>
          <p:cNvPr id="179" name="Picture 178">
            <a:extLst>
              <a:ext uri="{FF2B5EF4-FFF2-40B4-BE49-F238E27FC236}">
                <a16:creationId xmlns:a16="http://schemas.microsoft.com/office/drawing/2014/main" id="{055BBEE2-A1D4-4282-83AA-C2FDD0A35049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50589" t="3413" r="6991" b="52334"/>
          <a:stretch/>
        </p:blipFill>
        <p:spPr>
          <a:xfrm>
            <a:off x="43196905" y="6889526"/>
            <a:ext cx="7328532" cy="5303520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578174F8-C671-470F-952E-0D2C693CB1CA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935" t="52884" r="56131" b="2507"/>
          <a:stretch/>
        </p:blipFill>
        <p:spPr>
          <a:xfrm>
            <a:off x="39077875" y="12277203"/>
            <a:ext cx="7358054" cy="53035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C7CAFA-405E-4134-8F17-410B7FF2F86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522317" y="8237130"/>
            <a:ext cx="5927146" cy="5212080"/>
          </a:xfrm>
          <a:prstGeom prst="rect">
            <a:avLst/>
          </a:prstGeo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459D31BA-E53F-4369-B16A-337124E3B68C}"/>
              </a:ext>
            </a:extLst>
          </p:cNvPr>
          <p:cNvGrpSpPr>
            <a:grpSpLocks noChangeAspect="1"/>
          </p:cNvGrpSpPr>
          <p:nvPr/>
        </p:nvGrpSpPr>
        <p:grpSpPr>
          <a:xfrm>
            <a:off x="23576394" y="8146722"/>
            <a:ext cx="9990091" cy="5697316"/>
            <a:chOff x="23626955" y="7959884"/>
            <a:chExt cx="7867165" cy="4486618"/>
          </a:xfrm>
        </p:grpSpPr>
        <p:pic>
          <p:nvPicPr>
            <p:cNvPr id="183" name="Picture 182">
              <a:extLst>
                <a:ext uri="{FF2B5EF4-FFF2-40B4-BE49-F238E27FC236}">
                  <a16:creationId xmlns:a16="http://schemas.microsoft.com/office/drawing/2014/main" id="{688556EC-10E7-4B29-A49E-59AF5ECB21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851" r="8861" b="17173"/>
            <a:stretch/>
          </p:blipFill>
          <p:spPr>
            <a:xfrm rot="10800000">
              <a:off x="23837867" y="7959884"/>
              <a:ext cx="7656253" cy="4104497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6268BA8-320A-4021-9F2A-28813FE1899B}"/>
                </a:ext>
              </a:extLst>
            </p:cNvPr>
            <p:cNvSpPr txBox="1"/>
            <p:nvPr/>
          </p:nvSpPr>
          <p:spPr>
            <a:xfrm>
              <a:off x="28455883" y="11916821"/>
              <a:ext cx="2822483" cy="460508"/>
            </a:xfrm>
            <a:prstGeom prst="rect">
              <a:avLst/>
            </a:prstGeom>
            <a:solidFill>
              <a:srgbClr val="90CCCC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200" dirty="0"/>
                <a:t>Syringe pump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D30CC6EA-24B1-4463-9EA4-6AF45F2FDCD6}"/>
                </a:ext>
              </a:extLst>
            </p:cNvPr>
            <p:cNvSpPr txBox="1"/>
            <p:nvPr/>
          </p:nvSpPr>
          <p:spPr>
            <a:xfrm>
              <a:off x="26045252" y="11972656"/>
              <a:ext cx="1794049" cy="460508"/>
            </a:xfrm>
            <a:prstGeom prst="rect">
              <a:avLst/>
            </a:prstGeom>
            <a:solidFill>
              <a:srgbClr val="90CCCC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200" dirty="0"/>
                <a:t>The film</a:t>
              </a:r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06C1A488-F92D-4F90-A459-824EE9D5A670}"/>
                </a:ext>
              </a:extLst>
            </p:cNvPr>
            <p:cNvSpPr txBox="1"/>
            <p:nvPr/>
          </p:nvSpPr>
          <p:spPr>
            <a:xfrm>
              <a:off x="23626955" y="11985994"/>
              <a:ext cx="1880396" cy="460508"/>
            </a:xfrm>
            <a:prstGeom prst="rect">
              <a:avLst/>
            </a:prstGeom>
            <a:solidFill>
              <a:srgbClr val="90CCCC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Load cell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3EDE87F-6114-41F2-BA7F-B076D53FB6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745647" y="9914747"/>
              <a:ext cx="706259" cy="2140208"/>
            </a:xfrm>
            <a:prstGeom prst="straightConnector1">
              <a:avLst/>
            </a:prstGeom>
            <a:ln w="28575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1" name="Straight Arrow Connector 190">
              <a:extLst>
                <a:ext uri="{FF2B5EF4-FFF2-40B4-BE49-F238E27FC236}">
                  <a16:creationId xmlns:a16="http://schemas.microsoft.com/office/drawing/2014/main" id="{9CAF6253-BFDE-4021-BEF4-9644FF1BF4D8}"/>
                </a:ext>
              </a:extLst>
            </p:cNvPr>
            <p:cNvCxnSpPr>
              <a:cxnSpLocks/>
            </p:cNvCxnSpPr>
            <p:nvPr/>
          </p:nvCxnSpPr>
          <p:spPr>
            <a:xfrm>
              <a:off x="26438158" y="9865064"/>
              <a:ext cx="324572" cy="2186363"/>
            </a:xfrm>
            <a:prstGeom prst="straightConnector1">
              <a:avLst/>
            </a:prstGeom>
            <a:ln w="28575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25C5A192-54A6-433D-BC4E-4076208E00C4}"/>
                </a:ext>
              </a:extLst>
            </p:cNvPr>
            <p:cNvCxnSpPr>
              <a:cxnSpLocks/>
            </p:cNvCxnSpPr>
            <p:nvPr/>
          </p:nvCxnSpPr>
          <p:spPr>
            <a:xfrm>
              <a:off x="29278231" y="11156164"/>
              <a:ext cx="42101" cy="822270"/>
            </a:xfrm>
            <a:prstGeom prst="straightConnector1">
              <a:avLst/>
            </a:prstGeom>
            <a:ln w="28575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211" name="Arrow: Right 210">
            <a:extLst>
              <a:ext uri="{FF2B5EF4-FFF2-40B4-BE49-F238E27FC236}">
                <a16:creationId xmlns:a16="http://schemas.microsoft.com/office/drawing/2014/main" id="{F0CEDB45-073C-40A6-A43A-1D9AF15C5845}"/>
              </a:ext>
            </a:extLst>
          </p:cNvPr>
          <p:cNvSpPr/>
          <p:nvPr/>
        </p:nvSpPr>
        <p:spPr>
          <a:xfrm rot="10800000">
            <a:off x="21895142" y="29409063"/>
            <a:ext cx="1230467" cy="550694"/>
          </a:xfrm>
          <a:prstGeom prst="rightArrow">
            <a:avLst>
              <a:gd name="adj1" fmla="val 60746"/>
              <a:gd name="adj2" fmla="val 84593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220" name="Arrow: Right 219">
            <a:extLst>
              <a:ext uri="{FF2B5EF4-FFF2-40B4-BE49-F238E27FC236}">
                <a16:creationId xmlns:a16="http://schemas.microsoft.com/office/drawing/2014/main" id="{427186B0-A943-428A-A7B0-3930D9E5D526}"/>
              </a:ext>
            </a:extLst>
          </p:cNvPr>
          <p:cNvSpPr/>
          <p:nvPr/>
        </p:nvSpPr>
        <p:spPr>
          <a:xfrm rot="10800000">
            <a:off x="28605952" y="29427536"/>
            <a:ext cx="1230467" cy="550694"/>
          </a:xfrm>
          <a:prstGeom prst="rightArrow">
            <a:avLst>
              <a:gd name="adj1" fmla="val 60746"/>
              <a:gd name="adj2" fmla="val 84593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1E10B722-694B-46CD-BEEB-C050E493497D}"/>
              </a:ext>
            </a:extLst>
          </p:cNvPr>
          <p:cNvGrpSpPr/>
          <p:nvPr/>
        </p:nvGrpSpPr>
        <p:grpSpPr>
          <a:xfrm>
            <a:off x="23371691" y="28169928"/>
            <a:ext cx="5154063" cy="2718522"/>
            <a:chOff x="23016091" y="27598428"/>
            <a:chExt cx="5154063" cy="2718522"/>
          </a:xfrm>
        </p:grpSpPr>
        <p:pic>
          <p:nvPicPr>
            <p:cNvPr id="419" name="Picture 418">
              <a:extLst>
                <a:ext uri="{FF2B5EF4-FFF2-40B4-BE49-F238E27FC236}">
                  <a16:creationId xmlns:a16="http://schemas.microsoft.com/office/drawing/2014/main" id="{5C26FCA7-5D1E-4AA7-AED9-B6AFF4036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16091" y="27598428"/>
              <a:ext cx="5154063" cy="2380263"/>
            </a:xfrm>
            <a:prstGeom prst="rect">
              <a:avLst/>
            </a:prstGeom>
          </p:spPr>
        </p:pic>
        <p:sp>
          <p:nvSpPr>
            <p:cNvPr id="1315" name="TextBox 1314">
              <a:extLst>
                <a:ext uri="{FF2B5EF4-FFF2-40B4-BE49-F238E27FC236}">
                  <a16:creationId xmlns:a16="http://schemas.microsoft.com/office/drawing/2014/main" id="{6424DC8F-5FAD-4035-9480-2DEDC2B659F1}"/>
                </a:ext>
              </a:extLst>
            </p:cNvPr>
            <p:cNvSpPr txBox="1"/>
            <p:nvPr/>
          </p:nvSpPr>
          <p:spPr>
            <a:xfrm>
              <a:off x="23331987" y="29670619"/>
              <a:ext cx="2736104" cy="646331"/>
            </a:xfrm>
            <a:prstGeom prst="rect">
              <a:avLst/>
            </a:prstGeom>
            <a:solidFill>
              <a:srgbClr val="90CCCC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cs typeface="Times New Roman" panose="02020603050405020304" pitchFamily="18" charset="0"/>
                </a:rPr>
                <a:t>Cracked</a:t>
              </a:r>
              <a:r>
                <a:rPr lang="en-US" sz="3600" dirty="0">
                  <a:cs typeface="Times New Roman" panose="02020603050405020304" pitchFamily="18" charset="0"/>
                </a:rPr>
                <a:t> film</a:t>
              </a:r>
            </a:p>
          </p:txBody>
        </p:sp>
        <p:cxnSp>
          <p:nvCxnSpPr>
            <p:cNvPr id="221" name="Straight Arrow Connector 220">
              <a:extLst>
                <a:ext uri="{FF2B5EF4-FFF2-40B4-BE49-F238E27FC236}">
                  <a16:creationId xmlns:a16="http://schemas.microsoft.com/office/drawing/2014/main" id="{4066CCC4-7B47-439C-9BA6-3CB2FD25F2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51242" y="28630348"/>
              <a:ext cx="963161" cy="1135814"/>
            </a:xfrm>
            <a:prstGeom prst="straightConnector1">
              <a:avLst/>
            </a:prstGeom>
            <a:ln w="28575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222" name="Arrow: Right 221">
            <a:extLst>
              <a:ext uri="{FF2B5EF4-FFF2-40B4-BE49-F238E27FC236}">
                <a16:creationId xmlns:a16="http://schemas.microsoft.com/office/drawing/2014/main" id="{2CD96E60-045B-4177-8B69-C129F7CCA218}"/>
              </a:ext>
            </a:extLst>
          </p:cNvPr>
          <p:cNvSpPr/>
          <p:nvPr/>
        </p:nvSpPr>
        <p:spPr>
          <a:xfrm>
            <a:off x="27190880" y="25002373"/>
            <a:ext cx="1230467" cy="550694"/>
          </a:xfrm>
          <a:prstGeom prst="rightArrow">
            <a:avLst>
              <a:gd name="adj1" fmla="val 60746"/>
              <a:gd name="adj2" fmla="val 84593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77" name="Right Brace 76">
            <a:extLst>
              <a:ext uri="{FF2B5EF4-FFF2-40B4-BE49-F238E27FC236}">
                <a16:creationId xmlns:a16="http://schemas.microsoft.com/office/drawing/2014/main" id="{C963D621-6A68-4C4C-9397-00FB6F3AC6E3}"/>
              </a:ext>
            </a:extLst>
          </p:cNvPr>
          <p:cNvSpPr/>
          <p:nvPr/>
        </p:nvSpPr>
        <p:spPr>
          <a:xfrm>
            <a:off x="8531921" y="11784184"/>
            <a:ext cx="330973" cy="5222059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E884BAF-3C34-4D74-9AB4-6D68A428AB55}"/>
              </a:ext>
            </a:extLst>
          </p:cNvPr>
          <p:cNvSpPr/>
          <p:nvPr/>
        </p:nvSpPr>
        <p:spPr>
          <a:xfrm>
            <a:off x="4446616" y="21222236"/>
            <a:ext cx="799653" cy="627851"/>
          </a:xfrm>
          <a:prstGeom prst="ellipse">
            <a:avLst/>
          </a:prstGeom>
          <a:gradFill>
            <a:gsLst>
              <a:gs pos="0">
                <a:srgbClr val="FFFF00"/>
              </a:gs>
              <a:gs pos="100000">
                <a:schemeClr val="bg1">
                  <a:lumMod val="85000"/>
                  <a:alpha val="4000"/>
                </a:schemeClr>
              </a:gs>
            </a:gsLst>
            <a:lin ang="16200000" scaled="0"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9FC92352-6660-4585-A1A6-D96FEA3B97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36052" y="13536842"/>
            <a:ext cx="3679833" cy="33832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C4867-3E50-45E8-B7C5-DC577B45DBD7}"/>
              </a:ext>
            </a:extLst>
          </p:cNvPr>
          <p:cNvSpPr/>
          <p:nvPr/>
        </p:nvSpPr>
        <p:spPr>
          <a:xfrm>
            <a:off x="3114013" y="15305716"/>
            <a:ext cx="5399237" cy="1077218"/>
          </a:xfrm>
          <a:prstGeom prst="rect">
            <a:avLst/>
          </a:prstGeom>
          <a:solidFill>
            <a:srgbClr val="94DDFE"/>
          </a:solidFill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  <a:cs typeface="Times New Roman" panose="02020603050405020304" pitchFamily="18" charset="0"/>
              </a:rPr>
              <a:t>Phenyl C</a:t>
            </a:r>
            <a:r>
              <a:rPr lang="en-US" sz="3200" baseline="-25000" dirty="0">
                <a:solidFill>
                  <a:prstClr val="black"/>
                </a:solidFill>
                <a:cs typeface="Times New Roman" panose="02020603050405020304" pitchFamily="18" charset="0"/>
              </a:rPr>
              <a:t>61 </a:t>
            </a:r>
            <a:r>
              <a:rPr lang="en-US" sz="3200" dirty="0">
                <a:solidFill>
                  <a:prstClr val="black"/>
                </a:solidFill>
                <a:cs typeface="Times New Roman" panose="02020603050405020304" pitchFamily="18" charset="0"/>
              </a:rPr>
              <a:t>butyric acid methyl Esther (PCBM) - Acceptor </a:t>
            </a:r>
            <a:endParaRPr lang="en-US" sz="3200" dirty="0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15BB4B4A-2AA0-4F68-9D5C-2C3F3E250614}"/>
              </a:ext>
            </a:extLst>
          </p:cNvPr>
          <p:cNvSpPr/>
          <p:nvPr/>
        </p:nvSpPr>
        <p:spPr>
          <a:xfrm>
            <a:off x="11817803" y="21244104"/>
            <a:ext cx="799653" cy="627851"/>
          </a:xfrm>
          <a:prstGeom prst="ellipse">
            <a:avLst/>
          </a:prstGeom>
          <a:gradFill>
            <a:gsLst>
              <a:gs pos="0">
                <a:srgbClr val="FFFF00"/>
              </a:gs>
              <a:gs pos="100000">
                <a:schemeClr val="bg1">
                  <a:lumMod val="85000"/>
                  <a:alpha val="4000"/>
                </a:schemeClr>
              </a:gs>
            </a:gsLst>
            <a:lin ang="16200000" scaled="0"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30C67C6-36F0-4EF6-A5EA-E26D1347F18F}"/>
              </a:ext>
            </a:extLst>
          </p:cNvPr>
          <p:cNvSpPr txBox="1"/>
          <p:nvPr/>
        </p:nvSpPr>
        <p:spPr>
          <a:xfrm>
            <a:off x="13492920" y="20448908"/>
            <a:ext cx="781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50E71EC7-3B79-43D0-A76C-00ADE60ADFDA}"/>
              </a:ext>
            </a:extLst>
          </p:cNvPr>
          <p:cNvSpPr txBox="1"/>
          <p:nvPr/>
        </p:nvSpPr>
        <p:spPr>
          <a:xfrm>
            <a:off x="5323816" y="20654812"/>
            <a:ext cx="781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1055" name="Rectangle 245">
            <a:extLst>
              <a:ext uri="{FF2B5EF4-FFF2-40B4-BE49-F238E27FC236}">
                <a16:creationId xmlns:a16="http://schemas.microsoft.com/office/drawing/2014/main" id="{C334CAE7-2484-457B-B107-433AEBF064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0413" y="26310488"/>
            <a:ext cx="189474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cs typeface="Arial Bold" panose="020B0704020202020204" pitchFamily="34" charset="0"/>
              </a:rPr>
              <a:t>2. Deposit</a:t>
            </a:r>
            <a:endParaRPr kumimoji="0" lang="en-US" altLang="en-US" sz="3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29" name="Rectangle 247">
            <a:extLst>
              <a:ext uri="{FF2B5EF4-FFF2-40B4-BE49-F238E27FC236}">
                <a16:creationId xmlns:a16="http://schemas.microsoft.com/office/drawing/2014/main" id="{16A8A68F-B8BF-401A-B08B-9D79C69834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6388" y="26862088"/>
            <a:ext cx="9778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cs typeface="Arial Bold" panose="020B0704020202020204" pitchFamily="34" charset="0"/>
              </a:rPr>
              <a:t> </a:t>
            </a: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37" name="Rectangle 254">
            <a:extLst>
              <a:ext uri="{FF2B5EF4-FFF2-40B4-BE49-F238E27FC236}">
                <a16:creationId xmlns:a16="http://schemas.microsoft.com/office/drawing/2014/main" id="{2471D073-2D48-42DD-9864-2ECF991D18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40526" y="26862088"/>
            <a:ext cx="9778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cs typeface="Arial Bold" panose="020B0704020202020204" pitchFamily="34" charset="0"/>
              </a:rPr>
              <a:t> </a:t>
            </a: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39" name="Rectangle 256">
            <a:extLst>
              <a:ext uri="{FF2B5EF4-FFF2-40B4-BE49-F238E27FC236}">
                <a16:creationId xmlns:a16="http://schemas.microsoft.com/office/drawing/2014/main" id="{6BCC7663-17D8-44F8-8F24-8FC776023E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55446" y="26311019"/>
            <a:ext cx="222875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cs typeface="Arial Bold" panose="020B0704020202020204" pitchFamily="34" charset="0"/>
              </a:rPr>
              <a:t>3. Crosslink </a:t>
            </a:r>
            <a:endParaRPr kumimoji="0" lang="en-US" altLang="en-US" sz="3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41" name="Rectangle 258">
            <a:extLst>
              <a:ext uri="{FF2B5EF4-FFF2-40B4-BE49-F238E27FC236}">
                <a16:creationId xmlns:a16="http://schemas.microsoft.com/office/drawing/2014/main" id="{89B3DC22-3920-433F-9AE5-1BCD6B950E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0852" y="26249656"/>
            <a:ext cx="15260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cs typeface="Arial Bold" panose="020B0704020202020204" pitchFamily="34" charset="0"/>
              </a:rPr>
              <a:t>1. Blend</a:t>
            </a:r>
            <a:endParaRPr kumimoji="0" lang="en-US" altLang="en-US" sz="3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42" name="Rectangle 259">
            <a:extLst>
              <a:ext uri="{FF2B5EF4-FFF2-40B4-BE49-F238E27FC236}">
                <a16:creationId xmlns:a16="http://schemas.microsoft.com/office/drawing/2014/main" id="{3E5CFE72-8EDB-424A-A039-FC2B864F09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9526" y="26862088"/>
            <a:ext cx="9778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40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cs typeface="Helvetica Bold"/>
              </a:rPr>
              <a:t> </a:t>
            </a:r>
            <a:endParaRPr kumimoji="0" lang="en-US" altLang="en-US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54" name="Rectangle 269">
            <a:extLst>
              <a:ext uri="{FF2B5EF4-FFF2-40B4-BE49-F238E27FC236}">
                <a16:creationId xmlns:a16="http://schemas.microsoft.com/office/drawing/2014/main" id="{8E6FAEA0-55EC-4AEA-9AE3-DCEA654B05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6938" y="28933776"/>
            <a:ext cx="7534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cs typeface="Arial Bold Italic" panose="020B0704020202090204" pitchFamily="34" charset="0"/>
              </a:rPr>
              <a:t> </a:t>
            </a:r>
            <a:endParaRPr kumimoji="0" lang="en-US" altLang="en-US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69" name="Rectangle 283">
            <a:extLst>
              <a:ext uri="{FF2B5EF4-FFF2-40B4-BE49-F238E27FC236}">
                <a16:creationId xmlns:a16="http://schemas.microsoft.com/office/drawing/2014/main" id="{C30C3F4C-C695-4A31-AB2F-AE6893DDB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8076" y="29713238"/>
            <a:ext cx="7534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cs typeface="Arial Bold Italic" panose="020B0704020202090204" pitchFamily="34" charset="0"/>
              </a:rPr>
              <a:t> </a:t>
            </a:r>
            <a:endParaRPr kumimoji="0" lang="en-US" altLang="en-US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70" name="Freeform 284">
            <a:extLst>
              <a:ext uri="{FF2B5EF4-FFF2-40B4-BE49-F238E27FC236}">
                <a16:creationId xmlns:a16="http://schemas.microsoft.com/office/drawing/2014/main" id="{2F002C0B-1CF8-4FD0-86E8-D93EBF450EE4}"/>
              </a:ext>
            </a:extLst>
          </p:cNvPr>
          <p:cNvSpPr>
            <a:spLocks/>
          </p:cNvSpPr>
          <p:nvPr/>
        </p:nvSpPr>
        <p:spPr bwMode="auto">
          <a:xfrm>
            <a:off x="2130426" y="27535188"/>
            <a:ext cx="860425" cy="606425"/>
          </a:xfrm>
          <a:custGeom>
            <a:avLst/>
            <a:gdLst>
              <a:gd name="T0" fmla="*/ 380 w 551"/>
              <a:gd name="T1" fmla="*/ 342 h 342"/>
              <a:gd name="T2" fmla="*/ 380 w 551"/>
              <a:gd name="T3" fmla="*/ 342 h 342"/>
              <a:gd name="T4" fmla="*/ 380 w 551"/>
              <a:gd name="T5" fmla="*/ 257 h 342"/>
              <a:gd name="T6" fmla="*/ 0 w 551"/>
              <a:gd name="T7" fmla="*/ 257 h 342"/>
              <a:gd name="T8" fmla="*/ 0 w 551"/>
              <a:gd name="T9" fmla="*/ 86 h 342"/>
              <a:gd name="T10" fmla="*/ 380 w 551"/>
              <a:gd name="T11" fmla="*/ 86 h 342"/>
              <a:gd name="T12" fmla="*/ 380 w 551"/>
              <a:gd name="T13" fmla="*/ 0 h 342"/>
              <a:gd name="T14" fmla="*/ 551 w 551"/>
              <a:gd name="T15" fmla="*/ 171 h 342"/>
              <a:gd name="T16" fmla="*/ 380 w 551"/>
              <a:gd name="T17" fmla="*/ 342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1" h="342">
                <a:moveTo>
                  <a:pt x="380" y="342"/>
                </a:moveTo>
                <a:lnTo>
                  <a:pt x="380" y="342"/>
                </a:lnTo>
                <a:lnTo>
                  <a:pt x="380" y="257"/>
                </a:lnTo>
                <a:lnTo>
                  <a:pt x="0" y="257"/>
                </a:lnTo>
                <a:lnTo>
                  <a:pt x="0" y="86"/>
                </a:lnTo>
                <a:lnTo>
                  <a:pt x="380" y="86"/>
                </a:lnTo>
                <a:lnTo>
                  <a:pt x="380" y="0"/>
                </a:lnTo>
                <a:lnTo>
                  <a:pt x="551" y="171"/>
                </a:lnTo>
                <a:lnTo>
                  <a:pt x="380" y="342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</a:schemeClr>
              </a:gs>
              <a:gs pos="100000">
                <a:schemeClr val="accent3">
                  <a:tint val="50000"/>
                  <a:shade val="100000"/>
                  <a:satMod val="350000"/>
                </a:schemeClr>
              </a:gs>
            </a:gsLst>
            <a:lin ang="10800000" scaled="1"/>
            <a:tileRect/>
          </a:gradFill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Rectangle 285">
            <a:extLst>
              <a:ext uri="{FF2B5EF4-FFF2-40B4-BE49-F238E27FC236}">
                <a16:creationId xmlns:a16="http://schemas.microsoft.com/office/drawing/2014/main" id="{6F895F87-8E1C-4DEE-9153-A41423AC1A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788" y="27524076"/>
            <a:ext cx="102592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cs typeface="Arial Bold Italic" panose="020B0704020202090204" pitchFamily="34" charset="0"/>
              </a:rPr>
              <a:t>Donor</a:t>
            </a:r>
            <a:endParaRPr kumimoji="0" lang="en-US" altLang="en-US" sz="3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72" name="Rectangle 286">
            <a:extLst>
              <a:ext uri="{FF2B5EF4-FFF2-40B4-BE49-F238E27FC236}">
                <a16:creationId xmlns:a16="http://schemas.microsoft.com/office/drawing/2014/main" id="{762A41AC-13BD-451F-88BB-80142D677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1026" y="27514551"/>
            <a:ext cx="6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78" name="Freeform 287">
            <a:extLst>
              <a:ext uri="{FF2B5EF4-FFF2-40B4-BE49-F238E27FC236}">
                <a16:creationId xmlns:a16="http://schemas.microsoft.com/office/drawing/2014/main" id="{D1B33953-1379-4C2B-AA77-718996E8A179}"/>
              </a:ext>
            </a:extLst>
          </p:cNvPr>
          <p:cNvSpPr>
            <a:spLocks/>
          </p:cNvSpPr>
          <p:nvPr/>
        </p:nvSpPr>
        <p:spPr bwMode="auto">
          <a:xfrm>
            <a:off x="2130426" y="28489276"/>
            <a:ext cx="860425" cy="606425"/>
          </a:xfrm>
          <a:custGeom>
            <a:avLst/>
            <a:gdLst>
              <a:gd name="T0" fmla="*/ 380 w 551"/>
              <a:gd name="T1" fmla="*/ 343 h 343"/>
              <a:gd name="T2" fmla="*/ 380 w 551"/>
              <a:gd name="T3" fmla="*/ 343 h 343"/>
              <a:gd name="T4" fmla="*/ 380 w 551"/>
              <a:gd name="T5" fmla="*/ 257 h 343"/>
              <a:gd name="T6" fmla="*/ 0 w 551"/>
              <a:gd name="T7" fmla="*/ 257 h 343"/>
              <a:gd name="T8" fmla="*/ 0 w 551"/>
              <a:gd name="T9" fmla="*/ 86 h 343"/>
              <a:gd name="T10" fmla="*/ 380 w 551"/>
              <a:gd name="T11" fmla="*/ 86 h 343"/>
              <a:gd name="T12" fmla="*/ 380 w 551"/>
              <a:gd name="T13" fmla="*/ 0 h 343"/>
              <a:gd name="T14" fmla="*/ 551 w 551"/>
              <a:gd name="T15" fmla="*/ 172 h 343"/>
              <a:gd name="T16" fmla="*/ 380 w 551"/>
              <a:gd name="T17" fmla="*/ 343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1" h="343">
                <a:moveTo>
                  <a:pt x="380" y="343"/>
                </a:moveTo>
                <a:lnTo>
                  <a:pt x="380" y="343"/>
                </a:lnTo>
                <a:lnTo>
                  <a:pt x="380" y="257"/>
                </a:lnTo>
                <a:lnTo>
                  <a:pt x="0" y="257"/>
                </a:lnTo>
                <a:lnTo>
                  <a:pt x="0" y="86"/>
                </a:lnTo>
                <a:lnTo>
                  <a:pt x="380" y="86"/>
                </a:lnTo>
                <a:lnTo>
                  <a:pt x="380" y="0"/>
                </a:lnTo>
                <a:lnTo>
                  <a:pt x="551" y="172"/>
                </a:lnTo>
                <a:lnTo>
                  <a:pt x="380" y="34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0800000" scaled="1"/>
            <a:tileRect/>
          </a:gra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Rectangle 290">
            <a:extLst>
              <a:ext uri="{FF2B5EF4-FFF2-40B4-BE49-F238E27FC236}">
                <a16:creationId xmlns:a16="http://schemas.microsoft.com/office/drawing/2014/main" id="{7E41C033-6392-4213-B334-3111F3B0C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163" y="28390724"/>
            <a:ext cx="146334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Acceptor</a:t>
            </a:r>
          </a:p>
        </p:txBody>
      </p:sp>
      <p:sp>
        <p:nvSpPr>
          <p:cNvPr id="190" name="Rectangle 295">
            <a:extLst>
              <a:ext uri="{FF2B5EF4-FFF2-40B4-BE49-F238E27FC236}">
                <a16:creationId xmlns:a16="http://schemas.microsoft.com/office/drawing/2014/main" id="{E0B88DF2-C9BB-4B4B-BCA2-BF2BD4DEC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2026" y="28227338"/>
            <a:ext cx="6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262" name="Freeform 342">
            <a:extLst>
              <a:ext uri="{FF2B5EF4-FFF2-40B4-BE49-F238E27FC236}">
                <a16:creationId xmlns:a16="http://schemas.microsoft.com/office/drawing/2014/main" id="{7948DA4C-7C79-4030-8DEA-EAB3E6835384}"/>
              </a:ext>
            </a:extLst>
          </p:cNvPr>
          <p:cNvSpPr>
            <a:spLocks/>
          </p:cNvSpPr>
          <p:nvPr/>
        </p:nvSpPr>
        <p:spPr bwMode="auto">
          <a:xfrm>
            <a:off x="3463926" y="27957083"/>
            <a:ext cx="1255713" cy="2332418"/>
          </a:xfrm>
          <a:custGeom>
            <a:avLst/>
            <a:gdLst>
              <a:gd name="T0" fmla="*/ 0 w 804"/>
              <a:gd name="T1" fmla="*/ 0 h 1674"/>
              <a:gd name="T2" fmla="*/ 0 w 804"/>
              <a:gd name="T3" fmla="*/ 0 h 1674"/>
              <a:gd name="T4" fmla="*/ 402 w 804"/>
              <a:gd name="T5" fmla="*/ 101 h 1674"/>
              <a:gd name="T6" fmla="*/ 804 w 804"/>
              <a:gd name="T7" fmla="*/ 0 h 1674"/>
              <a:gd name="T8" fmla="*/ 804 w 804"/>
              <a:gd name="T9" fmla="*/ 1574 h 1674"/>
              <a:gd name="T10" fmla="*/ 402 w 804"/>
              <a:gd name="T11" fmla="*/ 1674 h 1674"/>
              <a:gd name="T12" fmla="*/ 0 w 804"/>
              <a:gd name="T13" fmla="*/ 1574 h 1674"/>
              <a:gd name="T14" fmla="*/ 0 w 804"/>
              <a:gd name="T15" fmla="*/ 0 h 1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04" h="1674">
                <a:moveTo>
                  <a:pt x="0" y="0"/>
                </a:moveTo>
                <a:lnTo>
                  <a:pt x="0" y="0"/>
                </a:lnTo>
                <a:cubicBezTo>
                  <a:pt x="0" y="56"/>
                  <a:pt x="180" y="101"/>
                  <a:pt x="402" y="101"/>
                </a:cubicBezTo>
                <a:cubicBezTo>
                  <a:pt x="624" y="101"/>
                  <a:pt x="804" y="56"/>
                  <a:pt x="804" y="0"/>
                </a:cubicBezTo>
                <a:lnTo>
                  <a:pt x="804" y="1574"/>
                </a:lnTo>
                <a:cubicBezTo>
                  <a:pt x="804" y="1629"/>
                  <a:pt x="624" y="1674"/>
                  <a:pt x="402" y="1674"/>
                </a:cubicBezTo>
                <a:cubicBezTo>
                  <a:pt x="180" y="1674"/>
                  <a:pt x="0" y="1629"/>
                  <a:pt x="0" y="1574"/>
                </a:cubicBezTo>
                <a:lnTo>
                  <a:pt x="0" y="0"/>
                </a:lnTo>
                <a:close/>
              </a:path>
            </a:pathLst>
          </a:custGeom>
          <a:solidFill>
            <a:srgbClr val="7030A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3" name="Freeform 343">
            <a:extLst>
              <a:ext uri="{FF2B5EF4-FFF2-40B4-BE49-F238E27FC236}">
                <a16:creationId xmlns:a16="http://schemas.microsoft.com/office/drawing/2014/main" id="{2EBDA436-5E7C-4630-B51C-C94C51B4BB01}"/>
              </a:ext>
            </a:extLst>
          </p:cNvPr>
          <p:cNvSpPr>
            <a:spLocks/>
          </p:cNvSpPr>
          <p:nvPr/>
        </p:nvSpPr>
        <p:spPr bwMode="auto">
          <a:xfrm>
            <a:off x="3463926" y="27147838"/>
            <a:ext cx="1255713" cy="355600"/>
          </a:xfrm>
          <a:custGeom>
            <a:avLst/>
            <a:gdLst>
              <a:gd name="T0" fmla="*/ 0 w 804"/>
              <a:gd name="T1" fmla="*/ 100 h 201"/>
              <a:gd name="T2" fmla="*/ 0 w 804"/>
              <a:gd name="T3" fmla="*/ 100 h 201"/>
              <a:gd name="T4" fmla="*/ 402 w 804"/>
              <a:gd name="T5" fmla="*/ 0 h 201"/>
              <a:gd name="T6" fmla="*/ 804 w 804"/>
              <a:gd name="T7" fmla="*/ 100 h 201"/>
              <a:gd name="T8" fmla="*/ 402 w 804"/>
              <a:gd name="T9" fmla="*/ 201 h 201"/>
              <a:gd name="T10" fmla="*/ 0 w 804"/>
              <a:gd name="T11" fmla="*/ 100 h 201"/>
              <a:gd name="T12" fmla="*/ 0 w 804"/>
              <a:gd name="T13" fmla="*/ 10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201">
                <a:moveTo>
                  <a:pt x="0" y="100"/>
                </a:moveTo>
                <a:lnTo>
                  <a:pt x="0" y="100"/>
                </a:lnTo>
                <a:cubicBezTo>
                  <a:pt x="0" y="45"/>
                  <a:pt x="180" y="0"/>
                  <a:pt x="402" y="0"/>
                </a:cubicBezTo>
                <a:cubicBezTo>
                  <a:pt x="624" y="0"/>
                  <a:pt x="804" y="45"/>
                  <a:pt x="804" y="100"/>
                </a:cubicBezTo>
                <a:cubicBezTo>
                  <a:pt x="804" y="156"/>
                  <a:pt x="624" y="201"/>
                  <a:pt x="402" y="201"/>
                </a:cubicBezTo>
                <a:cubicBezTo>
                  <a:pt x="180" y="201"/>
                  <a:pt x="0" y="156"/>
                  <a:pt x="0" y="100"/>
                </a:cubicBezTo>
                <a:lnTo>
                  <a:pt x="0" y="100"/>
                </a:lnTo>
                <a:close/>
              </a:path>
            </a:pathLst>
          </a:custGeom>
          <a:solidFill>
            <a:srgbClr val="F7F7F7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4" name="Freeform 344">
            <a:extLst>
              <a:ext uri="{FF2B5EF4-FFF2-40B4-BE49-F238E27FC236}">
                <a16:creationId xmlns:a16="http://schemas.microsoft.com/office/drawing/2014/main" id="{237A5339-5942-48D5-90D9-FE3544453EF1}"/>
              </a:ext>
            </a:extLst>
          </p:cNvPr>
          <p:cNvSpPr>
            <a:spLocks/>
          </p:cNvSpPr>
          <p:nvPr/>
        </p:nvSpPr>
        <p:spPr bwMode="auto">
          <a:xfrm>
            <a:off x="3463926" y="27147838"/>
            <a:ext cx="1255713" cy="3141663"/>
          </a:xfrm>
          <a:custGeom>
            <a:avLst/>
            <a:gdLst>
              <a:gd name="T0" fmla="*/ 804 w 804"/>
              <a:gd name="T1" fmla="*/ 100 h 1774"/>
              <a:gd name="T2" fmla="*/ 804 w 804"/>
              <a:gd name="T3" fmla="*/ 100 h 1774"/>
              <a:gd name="T4" fmla="*/ 402 w 804"/>
              <a:gd name="T5" fmla="*/ 201 h 1774"/>
              <a:gd name="T6" fmla="*/ 0 w 804"/>
              <a:gd name="T7" fmla="*/ 100 h 1774"/>
              <a:gd name="T8" fmla="*/ 402 w 804"/>
              <a:gd name="T9" fmla="*/ 0 h 1774"/>
              <a:gd name="T10" fmla="*/ 804 w 804"/>
              <a:gd name="T11" fmla="*/ 100 h 1774"/>
              <a:gd name="T12" fmla="*/ 804 w 804"/>
              <a:gd name="T13" fmla="*/ 100 h 1774"/>
              <a:gd name="T14" fmla="*/ 804 w 804"/>
              <a:gd name="T15" fmla="*/ 1674 h 1774"/>
              <a:gd name="T16" fmla="*/ 402 w 804"/>
              <a:gd name="T17" fmla="*/ 1774 h 1774"/>
              <a:gd name="T18" fmla="*/ 0 w 804"/>
              <a:gd name="T19" fmla="*/ 1674 h 1774"/>
              <a:gd name="T20" fmla="*/ 0 w 804"/>
              <a:gd name="T21" fmla="*/ 100 h 1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04" h="1774">
                <a:moveTo>
                  <a:pt x="804" y="100"/>
                </a:moveTo>
                <a:lnTo>
                  <a:pt x="804" y="100"/>
                </a:lnTo>
                <a:cubicBezTo>
                  <a:pt x="804" y="156"/>
                  <a:pt x="624" y="201"/>
                  <a:pt x="402" y="201"/>
                </a:cubicBezTo>
                <a:cubicBezTo>
                  <a:pt x="180" y="201"/>
                  <a:pt x="0" y="156"/>
                  <a:pt x="0" y="100"/>
                </a:cubicBezTo>
                <a:cubicBezTo>
                  <a:pt x="0" y="45"/>
                  <a:pt x="180" y="0"/>
                  <a:pt x="402" y="0"/>
                </a:cubicBezTo>
                <a:cubicBezTo>
                  <a:pt x="624" y="0"/>
                  <a:pt x="804" y="45"/>
                  <a:pt x="804" y="100"/>
                </a:cubicBezTo>
                <a:lnTo>
                  <a:pt x="804" y="100"/>
                </a:lnTo>
                <a:lnTo>
                  <a:pt x="804" y="1674"/>
                </a:lnTo>
                <a:cubicBezTo>
                  <a:pt x="804" y="1729"/>
                  <a:pt x="624" y="1774"/>
                  <a:pt x="402" y="1774"/>
                </a:cubicBezTo>
                <a:cubicBezTo>
                  <a:pt x="180" y="1774"/>
                  <a:pt x="0" y="1729"/>
                  <a:pt x="0" y="1674"/>
                </a:cubicBezTo>
                <a:lnTo>
                  <a:pt x="0" y="100"/>
                </a:lnTo>
              </a:path>
            </a:pathLst>
          </a:custGeom>
          <a:noFill/>
          <a:ln w="20638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5" name="Freeform 345">
            <a:extLst>
              <a:ext uri="{FF2B5EF4-FFF2-40B4-BE49-F238E27FC236}">
                <a16:creationId xmlns:a16="http://schemas.microsoft.com/office/drawing/2014/main" id="{9B387289-B50D-477E-9488-18E3C48E63DC}"/>
              </a:ext>
            </a:extLst>
          </p:cNvPr>
          <p:cNvSpPr>
            <a:spLocks/>
          </p:cNvSpPr>
          <p:nvPr/>
        </p:nvSpPr>
        <p:spPr bwMode="auto">
          <a:xfrm>
            <a:off x="3441701" y="26957338"/>
            <a:ext cx="1300163" cy="685800"/>
          </a:xfrm>
          <a:custGeom>
            <a:avLst/>
            <a:gdLst>
              <a:gd name="T0" fmla="*/ 0 w 832"/>
              <a:gd name="T1" fmla="*/ 0 h 387"/>
              <a:gd name="T2" fmla="*/ 0 w 832"/>
              <a:gd name="T3" fmla="*/ 0 h 387"/>
              <a:gd name="T4" fmla="*/ 416 w 832"/>
              <a:gd name="T5" fmla="*/ 85 h 387"/>
              <a:gd name="T6" fmla="*/ 832 w 832"/>
              <a:gd name="T7" fmla="*/ 0 h 387"/>
              <a:gd name="T8" fmla="*/ 832 w 832"/>
              <a:gd name="T9" fmla="*/ 301 h 387"/>
              <a:gd name="T10" fmla="*/ 416 w 832"/>
              <a:gd name="T11" fmla="*/ 387 h 387"/>
              <a:gd name="T12" fmla="*/ 0 w 832"/>
              <a:gd name="T13" fmla="*/ 301 h 387"/>
              <a:gd name="T14" fmla="*/ 0 w 832"/>
              <a:gd name="T15" fmla="*/ 0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32" h="387">
                <a:moveTo>
                  <a:pt x="0" y="0"/>
                </a:moveTo>
                <a:lnTo>
                  <a:pt x="0" y="0"/>
                </a:lnTo>
                <a:cubicBezTo>
                  <a:pt x="0" y="47"/>
                  <a:pt x="187" y="85"/>
                  <a:pt x="416" y="85"/>
                </a:cubicBezTo>
                <a:cubicBezTo>
                  <a:pt x="646" y="85"/>
                  <a:pt x="832" y="47"/>
                  <a:pt x="832" y="0"/>
                </a:cubicBezTo>
                <a:lnTo>
                  <a:pt x="832" y="301"/>
                </a:lnTo>
                <a:cubicBezTo>
                  <a:pt x="832" y="348"/>
                  <a:pt x="646" y="387"/>
                  <a:pt x="416" y="387"/>
                </a:cubicBezTo>
                <a:cubicBezTo>
                  <a:pt x="187" y="387"/>
                  <a:pt x="0" y="348"/>
                  <a:pt x="0" y="30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6" name="Freeform 346">
            <a:extLst>
              <a:ext uri="{FF2B5EF4-FFF2-40B4-BE49-F238E27FC236}">
                <a16:creationId xmlns:a16="http://schemas.microsoft.com/office/drawing/2014/main" id="{171AC310-32E9-4FCA-9E47-F95D2C12F589}"/>
              </a:ext>
            </a:extLst>
          </p:cNvPr>
          <p:cNvSpPr>
            <a:spLocks/>
          </p:cNvSpPr>
          <p:nvPr/>
        </p:nvSpPr>
        <p:spPr bwMode="auto">
          <a:xfrm>
            <a:off x="3441701" y="26806526"/>
            <a:ext cx="1300163" cy="301625"/>
          </a:xfrm>
          <a:custGeom>
            <a:avLst/>
            <a:gdLst>
              <a:gd name="T0" fmla="*/ 0 w 832"/>
              <a:gd name="T1" fmla="*/ 85 h 170"/>
              <a:gd name="T2" fmla="*/ 0 w 832"/>
              <a:gd name="T3" fmla="*/ 85 h 170"/>
              <a:gd name="T4" fmla="*/ 416 w 832"/>
              <a:gd name="T5" fmla="*/ 0 h 170"/>
              <a:gd name="T6" fmla="*/ 832 w 832"/>
              <a:gd name="T7" fmla="*/ 85 h 170"/>
              <a:gd name="T8" fmla="*/ 416 w 832"/>
              <a:gd name="T9" fmla="*/ 170 h 170"/>
              <a:gd name="T10" fmla="*/ 0 w 832"/>
              <a:gd name="T11" fmla="*/ 85 h 170"/>
              <a:gd name="T12" fmla="*/ 0 w 832"/>
              <a:gd name="T13" fmla="*/ 85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2" h="170">
                <a:moveTo>
                  <a:pt x="0" y="85"/>
                </a:moveTo>
                <a:lnTo>
                  <a:pt x="0" y="85"/>
                </a:lnTo>
                <a:cubicBezTo>
                  <a:pt x="0" y="38"/>
                  <a:pt x="187" y="0"/>
                  <a:pt x="416" y="0"/>
                </a:cubicBezTo>
                <a:cubicBezTo>
                  <a:pt x="646" y="0"/>
                  <a:pt x="832" y="38"/>
                  <a:pt x="832" y="85"/>
                </a:cubicBezTo>
                <a:cubicBezTo>
                  <a:pt x="832" y="132"/>
                  <a:pt x="646" y="170"/>
                  <a:pt x="416" y="170"/>
                </a:cubicBezTo>
                <a:cubicBezTo>
                  <a:pt x="187" y="170"/>
                  <a:pt x="0" y="132"/>
                  <a:pt x="0" y="85"/>
                </a:cubicBezTo>
                <a:lnTo>
                  <a:pt x="0" y="85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7" name="Freeform 347">
            <a:extLst>
              <a:ext uri="{FF2B5EF4-FFF2-40B4-BE49-F238E27FC236}">
                <a16:creationId xmlns:a16="http://schemas.microsoft.com/office/drawing/2014/main" id="{13CA93FF-AEDD-41A8-A0C3-115331AB89CD}"/>
              </a:ext>
            </a:extLst>
          </p:cNvPr>
          <p:cNvSpPr>
            <a:spLocks/>
          </p:cNvSpPr>
          <p:nvPr/>
        </p:nvSpPr>
        <p:spPr bwMode="auto">
          <a:xfrm>
            <a:off x="3441701" y="26806526"/>
            <a:ext cx="1300163" cy="836613"/>
          </a:xfrm>
          <a:custGeom>
            <a:avLst/>
            <a:gdLst>
              <a:gd name="T0" fmla="*/ 832 w 832"/>
              <a:gd name="T1" fmla="*/ 85 h 472"/>
              <a:gd name="T2" fmla="*/ 832 w 832"/>
              <a:gd name="T3" fmla="*/ 85 h 472"/>
              <a:gd name="T4" fmla="*/ 416 w 832"/>
              <a:gd name="T5" fmla="*/ 170 h 472"/>
              <a:gd name="T6" fmla="*/ 0 w 832"/>
              <a:gd name="T7" fmla="*/ 85 h 472"/>
              <a:gd name="T8" fmla="*/ 416 w 832"/>
              <a:gd name="T9" fmla="*/ 0 h 472"/>
              <a:gd name="T10" fmla="*/ 832 w 832"/>
              <a:gd name="T11" fmla="*/ 85 h 472"/>
              <a:gd name="T12" fmla="*/ 832 w 832"/>
              <a:gd name="T13" fmla="*/ 85 h 472"/>
              <a:gd name="T14" fmla="*/ 832 w 832"/>
              <a:gd name="T15" fmla="*/ 386 h 472"/>
              <a:gd name="T16" fmla="*/ 416 w 832"/>
              <a:gd name="T17" fmla="*/ 472 h 472"/>
              <a:gd name="T18" fmla="*/ 0 w 832"/>
              <a:gd name="T19" fmla="*/ 386 h 472"/>
              <a:gd name="T20" fmla="*/ 0 w 832"/>
              <a:gd name="T21" fmla="*/ 85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32" h="472">
                <a:moveTo>
                  <a:pt x="832" y="85"/>
                </a:moveTo>
                <a:lnTo>
                  <a:pt x="832" y="85"/>
                </a:lnTo>
                <a:cubicBezTo>
                  <a:pt x="832" y="132"/>
                  <a:pt x="646" y="170"/>
                  <a:pt x="416" y="170"/>
                </a:cubicBezTo>
                <a:cubicBezTo>
                  <a:pt x="187" y="170"/>
                  <a:pt x="0" y="132"/>
                  <a:pt x="0" y="85"/>
                </a:cubicBezTo>
                <a:cubicBezTo>
                  <a:pt x="0" y="38"/>
                  <a:pt x="187" y="0"/>
                  <a:pt x="416" y="0"/>
                </a:cubicBezTo>
                <a:cubicBezTo>
                  <a:pt x="646" y="0"/>
                  <a:pt x="832" y="38"/>
                  <a:pt x="832" y="85"/>
                </a:cubicBezTo>
                <a:lnTo>
                  <a:pt x="832" y="85"/>
                </a:lnTo>
                <a:lnTo>
                  <a:pt x="832" y="386"/>
                </a:lnTo>
                <a:cubicBezTo>
                  <a:pt x="832" y="433"/>
                  <a:pt x="646" y="472"/>
                  <a:pt x="416" y="472"/>
                </a:cubicBezTo>
                <a:cubicBezTo>
                  <a:pt x="187" y="472"/>
                  <a:pt x="0" y="433"/>
                  <a:pt x="0" y="386"/>
                </a:cubicBezTo>
                <a:lnTo>
                  <a:pt x="0" y="85"/>
                </a:lnTo>
              </a:path>
            </a:pathLst>
          </a:custGeom>
          <a:noFill/>
          <a:ln w="20638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9" name="Arrow: Right 358">
            <a:extLst>
              <a:ext uri="{FF2B5EF4-FFF2-40B4-BE49-F238E27FC236}">
                <a16:creationId xmlns:a16="http://schemas.microsoft.com/office/drawing/2014/main" id="{19DBB2CD-F379-4C37-9C16-ADBAB8C73F28}"/>
              </a:ext>
            </a:extLst>
          </p:cNvPr>
          <p:cNvSpPr/>
          <p:nvPr/>
        </p:nvSpPr>
        <p:spPr>
          <a:xfrm>
            <a:off x="4890957" y="28614299"/>
            <a:ext cx="1230467" cy="550694"/>
          </a:xfrm>
          <a:prstGeom prst="rightArrow">
            <a:avLst>
              <a:gd name="adj1" fmla="val 60746"/>
              <a:gd name="adj2" fmla="val 84593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364" name="Arrow: Right 363">
            <a:extLst>
              <a:ext uri="{FF2B5EF4-FFF2-40B4-BE49-F238E27FC236}">
                <a16:creationId xmlns:a16="http://schemas.microsoft.com/office/drawing/2014/main" id="{E9C2E2B3-86EB-4EA9-AEF5-8D9ABE413FEF}"/>
              </a:ext>
            </a:extLst>
          </p:cNvPr>
          <p:cNvSpPr/>
          <p:nvPr/>
        </p:nvSpPr>
        <p:spPr>
          <a:xfrm>
            <a:off x="10819822" y="28529586"/>
            <a:ext cx="1230467" cy="550694"/>
          </a:xfrm>
          <a:prstGeom prst="rightArrow">
            <a:avLst>
              <a:gd name="adj1" fmla="val 60746"/>
              <a:gd name="adj2" fmla="val 84593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366" name="Rectangle 290">
            <a:extLst>
              <a:ext uri="{FF2B5EF4-FFF2-40B4-BE49-F238E27FC236}">
                <a16:creationId xmlns:a16="http://schemas.microsoft.com/office/drawing/2014/main" id="{1655CD51-30DE-4FDF-9E95-BD7F1E28D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094" y="29191968"/>
            <a:ext cx="1175002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200" i="1" dirty="0">
                <a:latin typeface="+mn-lt"/>
              </a:rPr>
              <a:t>PETMP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200" i="1" dirty="0">
                <a:latin typeface="+mn-lt"/>
              </a:rPr>
              <a:t> </a:t>
            </a:r>
            <a:r>
              <a:rPr lang="en-US" altLang="en-US" sz="3200" dirty="0">
                <a:latin typeface="+mn-lt"/>
              </a:rPr>
              <a:t>+</a:t>
            </a:r>
            <a:r>
              <a:rPr lang="en-US" altLang="en-US" sz="3200" i="1" dirty="0">
                <a:latin typeface="+mn-lt"/>
              </a:rPr>
              <a:t> PAE</a:t>
            </a:r>
            <a:endParaRPr kumimoji="0" lang="en-US" altLang="en-US" sz="320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367" name="Freeform 287">
            <a:extLst>
              <a:ext uri="{FF2B5EF4-FFF2-40B4-BE49-F238E27FC236}">
                <a16:creationId xmlns:a16="http://schemas.microsoft.com/office/drawing/2014/main" id="{78529512-8CB9-428D-8C06-B3947EB443B3}"/>
              </a:ext>
            </a:extLst>
          </p:cNvPr>
          <p:cNvSpPr>
            <a:spLocks/>
          </p:cNvSpPr>
          <p:nvPr/>
        </p:nvSpPr>
        <p:spPr bwMode="auto">
          <a:xfrm>
            <a:off x="2117008" y="29393435"/>
            <a:ext cx="860425" cy="606425"/>
          </a:xfrm>
          <a:custGeom>
            <a:avLst/>
            <a:gdLst>
              <a:gd name="T0" fmla="*/ 380 w 551"/>
              <a:gd name="T1" fmla="*/ 343 h 343"/>
              <a:gd name="T2" fmla="*/ 380 w 551"/>
              <a:gd name="T3" fmla="*/ 343 h 343"/>
              <a:gd name="T4" fmla="*/ 380 w 551"/>
              <a:gd name="T5" fmla="*/ 257 h 343"/>
              <a:gd name="T6" fmla="*/ 0 w 551"/>
              <a:gd name="T7" fmla="*/ 257 h 343"/>
              <a:gd name="T8" fmla="*/ 0 w 551"/>
              <a:gd name="T9" fmla="*/ 86 h 343"/>
              <a:gd name="T10" fmla="*/ 380 w 551"/>
              <a:gd name="T11" fmla="*/ 86 h 343"/>
              <a:gd name="T12" fmla="*/ 380 w 551"/>
              <a:gd name="T13" fmla="*/ 0 h 343"/>
              <a:gd name="T14" fmla="*/ 551 w 551"/>
              <a:gd name="T15" fmla="*/ 172 h 343"/>
              <a:gd name="T16" fmla="*/ 380 w 551"/>
              <a:gd name="T17" fmla="*/ 343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1" h="343">
                <a:moveTo>
                  <a:pt x="380" y="343"/>
                </a:moveTo>
                <a:lnTo>
                  <a:pt x="380" y="343"/>
                </a:lnTo>
                <a:lnTo>
                  <a:pt x="380" y="257"/>
                </a:lnTo>
                <a:lnTo>
                  <a:pt x="0" y="257"/>
                </a:lnTo>
                <a:lnTo>
                  <a:pt x="0" y="86"/>
                </a:lnTo>
                <a:lnTo>
                  <a:pt x="380" y="86"/>
                </a:lnTo>
                <a:lnTo>
                  <a:pt x="380" y="0"/>
                </a:lnTo>
                <a:lnTo>
                  <a:pt x="551" y="172"/>
                </a:lnTo>
                <a:lnTo>
                  <a:pt x="380" y="343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B6668A60-B5F2-4A42-943E-2FCE5D9F267D}"/>
              </a:ext>
            </a:extLst>
          </p:cNvPr>
          <p:cNvGrpSpPr/>
          <p:nvPr/>
        </p:nvGrpSpPr>
        <p:grpSpPr>
          <a:xfrm>
            <a:off x="17283378" y="24500667"/>
            <a:ext cx="9368657" cy="2671162"/>
            <a:chOff x="17346878" y="23319567"/>
            <a:chExt cx="9368657" cy="2671162"/>
          </a:xfrm>
        </p:grpSpPr>
        <p:pic>
          <p:nvPicPr>
            <p:cNvPr id="386" name="Picture 385" descr="A close up of a sign&#10;&#10;Description automatically generated">
              <a:extLst>
                <a:ext uri="{FF2B5EF4-FFF2-40B4-BE49-F238E27FC236}">
                  <a16:creationId xmlns:a16="http://schemas.microsoft.com/office/drawing/2014/main" id="{6FCA4613-7239-443B-BFE5-CF676E44AA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99" t="17107" r="23324" b="16250"/>
            <a:stretch/>
          </p:blipFill>
          <p:spPr>
            <a:xfrm>
              <a:off x="17346878" y="24070489"/>
              <a:ext cx="3796078" cy="1920240"/>
            </a:xfrm>
            <a:prstGeom prst="rect">
              <a:avLst/>
            </a:prstGeom>
          </p:spPr>
        </p:pic>
        <p:sp>
          <p:nvSpPr>
            <p:cNvPr id="1312" name="TextBox 1311">
              <a:extLst>
                <a:ext uri="{FF2B5EF4-FFF2-40B4-BE49-F238E27FC236}">
                  <a16:creationId xmlns:a16="http://schemas.microsoft.com/office/drawing/2014/main" id="{D0BF2AA7-E50F-48E4-9CB8-46C84A4AAEBB}"/>
                </a:ext>
              </a:extLst>
            </p:cNvPr>
            <p:cNvSpPr txBox="1"/>
            <p:nvPr/>
          </p:nvSpPr>
          <p:spPr>
            <a:xfrm>
              <a:off x="20580262" y="23319567"/>
              <a:ext cx="52568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cs typeface="Times New Roman" panose="02020603050405020304" pitchFamily="18" charset="0"/>
                </a:rPr>
                <a:t>Dog-bone shaped PDMS block</a:t>
              </a:r>
            </a:p>
          </p:txBody>
        </p:sp>
        <p:cxnSp>
          <p:nvCxnSpPr>
            <p:cNvPr id="369" name="Straight Arrow Connector 368">
              <a:extLst>
                <a:ext uri="{FF2B5EF4-FFF2-40B4-BE49-F238E27FC236}">
                  <a16:creationId xmlns:a16="http://schemas.microsoft.com/office/drawing/2014/main" id="{178C7388-F953-4D9F-9566-ABB385E3E5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005012" y="23821273"/>
              <a:ext cx="582858" cy="633377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2" name="Straight Arrow Connector 371">
              <a:extLst>
                <a:ext uri="{FF2B5EF4-FFF2-40B4-BE49-F238E27FC236}">
                  <a16:creationId xmlns:a16="http://schemas.microsoft.com/office/drawing/2014/main" id="{ACC6F1F9-EB6B-42A8-AED8-63EE26994A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837608" y="24885105"/>
              <a:ext cx="773572" cy="429051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2" name="TextBox 381">
              <a:extLst>
                <a:ext uri="{FF2B5EF4-FFF2-40B4-BE49-F238E27FC236}">
                  <a16:creationId xmlns:a16="http://schemas.microsoft.com/office/drawing/2014/main" id="{69F2F7ED-EF21-4A48-BC13-8A94B78B7D15}"/>
                </a:ext>
              </a:extLst>
            </p:cNvPr>
            <p:cNvSpPr txBox="1"/>
            <p:nvPr/>
          </p:nvSpPr>
          <p:spPr>
            <a:xfrm>
              <a:off x="21611180" y="24479215"/>
              <a:ext cx="21427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cs typeface="Times New Roman" panose="02020603050405020304" pitchFamily="18" charset="0"/>
                </a:rPr>
                <a:t>Active layer</a:t>
              </a:r>
            </a:p>
          </p:txBody>
        </p:sp>
        <p:cxnSp>
          <p:nvCxnSpPr>
            <p:cNvPr id="384" name="Straight Arrow Connector 383">
              <a:extLst>
                <a:ext uri="{FF2B5EF4-FFF2-40B4-BE49-F238E27FC236}">
                  <a16:creationId xmlns:a16="http://schemas.microsoft.com/office/drawing/2014/main" id="{198CA809-9D5D-47B6-B3AF-F84993183C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703160" y="25282274"/>
              <a:ext cx="1230081" cy="239613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3F513EB2-68C6-4CE4-8741-38292E1469CF}"/>
                </a:ext>
              </a:extLst>
            </p:cNvPr>
            <p:cNvSpPr txBox="1"/>
            <p:nvPr/>
          </p:nvSpPr>
          <p:spPr>
            <a:xfrm>
              <a:off x="21894093" y="24943835"/>
              <a:ext cx="482144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cs typeface="Times New Roman" panose="02020603050405020304" pitchFamily="18" charset="0"/>
                </a:rPr>
                <a:t>Polystyrene sulfonate (PSS)</a:t>
              </a:r>
            </a:p>
          </p:txBody>
        </p:sp>
        <p:cxnSp>
          <p:nvCxnSpPr>
            <p:cNvPr id="388" name="Straight Arrow Connector 387">
              <a:extLst>
                <a:ext uri="{FF2B5EF4-FFF2-40B4-BE49-F238E27FC236}">
                  <a16:creationId xmlns:a16="http://schemas.microsoft.com/office/drawing/2014/main" id="{12D95F16-5D39-4037-8B41-C2287C2D52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731587" y="25623552"/>
              <a:ext cx="773572" cy="596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9F808EF3-07CC-4641-93C1-9A416A86960E}"/>
                </a:ext>
              </a:extLst>
            </p:cNvPr>
            <p:cNvSpPr txBox="1"/>
            <p:nvPr/>
          </p:nvSpPr>
          <p:spPr>
            <a:xfrm>
              <a:off x="21544553" y="25337130"/>
              <a:ext cx="21427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cs typeface="Times New Roman" panose="02020603050405020304" pitchFamily="18" charset="0"/>
                </a:rPr>
                <a:t>Glass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2084F3-1E5B-4E30-BBDA-E930615A3DA1}"/>
              </a:ext>
            </a:extLst>
          </p:cNvPr>
          <p:cNvGrpSpPr/>
          <p:nvPr/>
        </p:nvGrpSpPr>
        <p:grpSpPr>
          <a:xfrm>
            <a:off x="18399525" y="23933874"/>
            <a:ext cx="2281948" cy="1341109"/>
            <a:chOff x="18058325" y="23128649"/>
            <a:chExt cx="2281948" cy="1341109"/>
          </a:xfrm>
        </p:grpSpPr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BEB17DA9-034A-4C97-AA3F-AF1443CC7A61}"/>
                </a:ext>
              </a:extLst>
            </p:cNvPr>
            <p:cNvSpPr txBox="1"/>
            <p:nvPr/>
          </p:nvSpPr>
          <p:spPr>
            <a:xfrm>
              <a:off x="18058325" y="23128649"/>
              <a:ext cx="22819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n w="0">
                    <a:solidFill>
                      <a:schemeClr val="accent4">
                        <a:lumMod val="50000"/>
                      </a:schemeClr>
                    </a:solidFill>
                  </a:ln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UV Plasma</a:t>
              </a:r>
            </a:p>
          </p:txBody>
        </p:sp>
        <p:cxnSp>
          <p:nvCxnSpPr>
            <p:cNvPr id="281" name="Straight Arrow Connector 280">
              <a:extLst>
                <a:ext uri="{FF2B5EF4-FFF2-40B4-BE49-F238E27FC236}">
                  <a16:creationId xmlns:a16="http://schemas.microsoft.com/office/drawing/2014/main" id="{EC7FF19D-4BB4-4BC7-9B3D-1DC6A6F35563}"/>
                </a:ext>
              </a:extLst>
            </p:cNvPr>
            <p:cNvCxnSpPr/>
            <p:nvPr/>
          </p:nvCxnSpPr>
          <p:spPr>
            <a:xfrm>
              <a:off x="18310613" y="23800215"/>
              <a:ext cx="0" cy="6544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0" name="Straight Arrow Connector 389">
              <a:extLst>
                <a:ext uri="{FF2B5EF4-FFF2-40B4-BE49-F238E27FC236}">
                  <a16:creationId xmlns:a16="http://schemas.microsoft.com/office/drawing/2014/main" id="{B9CED957-CE0F-4D7A-9A21-F097337B88A6}"/>
                </a:ext>
              </a:extLst>
            </p:cNvPr>
            <p:cNvCxnSpPr/>
            <p:nvPr/>
          </p:nvCxnSpPr>
          <p:spPr>
            <a:xfrm>
              <a:off x="18763561" y="23800215"/>
              <a:ext cx="0" cy="6544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1" name="Straight Arrow Connector 390">
              <a:extLst>
                <a:ext uri="{FF2B5EF4-FFF2-40B4-BE49-F238E27FC236}">
                  <a16:creationId xmlns:a16="http://schemas.microsoft.com/office/drawing/2014/main" id="{A03AD161-1AFC-4040-BD99-0D06F28AEF09}"/>
                </a:ext>
              </a:extLst>
            </p:cNvPr>
            <p:cNvCxnSpPr/>
            <p:nvPr/>
          </p:nvCxnSpPr>
          <p:spPr>
            <a:xfrm>
              <a:off x="19614367" y="23800215"/>
              <a:ext cx="0" cy="6544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2" name="Straight Arrow Connector 391">
              <a:extLst>
                <a:ext uri="{FF2B5EF4-FFF2-40B4-BE49-F238E27FC236}">
                  <a16:creationId xmlns:a16="http://schemas.microsoft.com/office/drawing/2014/main" id="{DD3FC47C-643E-4022-8921-6832ABC80072}"/>
                </a:ext>
              </a:extLst>
            </p:cNvPr>
            <p:cNvCxnSpPr/>
            <p:nvPr/>
          </p:nvCxnSpPr>
          <p:spPr>
            <a:xfrm>
              <a:off x="19195361" y="23815291"/>
              <a:ext cx="0" cy="6544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93" name="TextBox 392">
            <a:extLst>
              <a:ext uri="{FF2B5EF4-FFF2-40B4-BE49-F238E27FC236}">
                <a16:creationId xmlns:a16="http://schemas.microsoft.com/office/drawing/2014/main" id="{25E9C701-5C81-4820-BD2D-854646290161}"/>
              </a:ext>
            </a:extLst>
          </p:cNvPr>
          <p:cNvSpPr txBox="1"/>
          <p:nvPr/>
        </p:nvSpPr>
        <p:spPr>
          <a:xfrm>
            <a:off x="26133339" y="23799643"/>
            <a:ext cx="2935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0"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Transferring to water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1002716-AF9A-4BFD-AA9A-CEF7D3A1F6D3}"/>
              </a:ext>
            </a:extLst>
          </p:cNvPr>
          <p:cNvSpPr/>
          <p:nvPr/>
        </p:nvSpPr>
        <p:spPr>
          <a:xfrm>
            <a:off x="3463926" y="27842560"/>
            <a:ext cx="1246356" cy="299053"/>
          </a:xfrm>
          <a:prstGeom prst="ellipse">
            <a:avLst/>
          </a:prstGeom>
          <a:gradFill>
            <a:gsLst>
              <a:gs pos="5000">
                <a:srgbClr val="7030A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401">
            <a:extLst>
              <a:ext uri="{FF2B5EF4-FFF2-40B4-BE49-F238E27FC236}">
                <a16:creationId xmlns:a16="http://schemas.microsoft.com/office/drawing/2014/main" id="{C62F19F3-3284-44F9-949B-68EC7162C1B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2603" y="27464232"/>
            <a:ext cx="15481394" cy="2984500"/>
            <a:chOff x="1221" y="17301"/>
            <a:chExt cx="8522" cy="1880"/>
          </a:xfrm>
        </p:grpSpPr>
        <p:sp>
          <p:nvSpPr>
            <p:cNvPr id="14" name="AutoShape 400">
              <a:extLst>
                <a:ext uri="{FF2B5EF4-FFF2-40B4-BE49-F238E27FC236}">
                  <a16:creationId xmlns:a16="http://schemas.microsoft.com/office/drawing/2014/main" id="{368F7C6F-98EE-45FC-A3CA-BC913ED3F88B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221" y="17301"/>
              <a:ext cx="8490" cy="1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402">
              <a:extLst>
                <a:ext uri="{FF2B5EF4-FFF2-40B4-BE49-F238E27FC236}">
                  <a16:creationId xmlns:a16="http://schemas.microsoft.com/office/drawing/2014/main" id="{1BB9355D-BA59-4CFA-A675-282061A06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" y="18761"/>
              <a:ext cx="1674" cy="111"/>
            </a:xfrm>
            <a:custGeom>
              <a:avLst/>
              <a:gdLst>
                <a:gd name="T0" fmla="*/ 0 w 1785"/>
                <a:gd name="T1" fmla="*/ 122 h 122"/>
                <a:gd name="T2" fmla="*/ 0 w 1785"/>
                <a:gd name="T3" fmla="*/ 122 h 122"/>
                <a:gd name="T4" fmla="*/ 1785 w 1785"/>
                <a:gd name="T5" fmla="*/ 122 h 122"/>
                <a:gd name="T6" fmla="*/ 1785 w 1785"/>
                <a:gd name="T7" fmla="*/ 0 h 122"/>
                <a:gd name="T8" fmla="*/ 0 w 1785"/>
                <a:gd name="T9" fmla="*/ 0 h 122"/>
                <a:gd name="T10" fmla="*/ 0 w 1785"/>
                <a:gd name="T11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5" h="122">
                  <a:moveTo>
                    <a:pt x="0" y="122"/>
                  </a:moveTo>
                  <a:lnTo>
                    <a:pt x="0" y="122"/>
                  </a:lnTo>
                  <a:lnTo>
                    <a:pt x="1785" y="122"/>
                  </a:lnTo>
                  <a:lnTo>
                    <a:pt x="1785" y="0"/>
                  </a:lnTo>
                  <a:lnTo>
                    <a:pt x="0" y="0"/>
                  </a:lnTo>
                  <a:lnTo>
                    <a:pt x="0" y="122"/>
                  </a:lnTo>
                  <a:close/>
                </a:path>
              </a:pathLst>
            </a:custGeom>
            <a:solidFill>
              <a:srgbClr val="7F7F7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03">
              <a:extLst>
                <a:ext uri="{FF2B5EF4-FFF2-40B4-BE49-F238E27FC236}">
                  <a16:creationId xmlns:a16="http://schemas.microsoft.com/office/drawing/2014/main" id="{BB876E8D-1CD4-4DC5-99A1-F071CD74F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1" y="18131"/>
              <a:ext cx="662" cy="741"/>
            </a:xfrm>
            <a:custGeom>
              <a:avLst/>
              <a:gdLst>
                <a:gd name="T0" fmla="*/ 0 w 706"/>
                <a:gd name="T1" fmla="*/ 698 h 820"/>
                <a:gd name="T2" fmla="*/ 0 w 706"/>
                <a:gd name="T3" fmla="*/ 698 h 820"/>
                <a:gd name="T4" fmla="*/ 706 w 706"/>
                <a:gd name="T5" fmla="*/ 0 h 820"/>
                <a:gd name="T6" fmla="*/ 706 w 706"/>
                <a:gd name="T7" fmla="*/ 123 h 820"/>
                <a:gd name="T8" fmla="*/ 0 w 706"/>
                <a:gd name="T9" fmla="*/ 820 h 820"/>
                <a:gd name="T10" fmla="*/ 0 w 706"/>
                <a:gd name="T11" fmla="*/ 698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6" h="820">
                  <a:moveTo>
                    <a:pt x="0" y="698"/>
                  </a:moveTo>
                  <a:lnTo>
                    <a:pt x="0" y="698"/>
                  </a:lnTo>
                  <a:lnTo>
                    <a:pt x="706" y="0"/>
                  </a:lnTo>
                  <a:lnTo>
                    <a:pt x="706" y="123"/>
                  </a:lnTo>
                  <a:lnTo>
                    <a:pt x="0" y="820"/>
                  </a:lnTo>
                  <a:lnTo>
                    <a:pt x="0" y="698"/>
                  </a:lnTo>
                  <a:close/>
                </a:path>
              </a:pathLst>
            </a:custGeom>
            <a:solidFill>
              <a:srgbClr val="66666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04">
              <a:extLst>
                <a:ext uri="{FF2B5EF4-FFF2-40B4-BE49-F238E27FC236}">
                  <a16:creationId xmlns:a16="http://schemas.microsoft.com/office/drawing/2014/main" id="{1FC41568-0FB3-4371-8540-8857A1CD3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" y="18131"/>
              <a:ext cx="2336" cy="630"/>
            </a:xfrm>
            <a:custGeom>
              <a:avLst/>
              <a:gdLst>
                <a:gd name="T0" fmla="*/ 0 w 2491"/>
                <a:gd name="T1" fmla="*/ 698 h 698"/>
                <a:gd name="T2" fmla="*/ 0 w 2491"/>
                <a:gd name="T3" fmla="*/ 698 h 698"/>
                <a:gd name="T4" fmla="*/ 706 w 2491"/>
                <a:gd name="T5" fmla="*/ 0 h 698"/>
                <a:gd name="T6" fmla="*/ 2491 w 2491"/>
                <a:gd name="T7" fmla="*/ 0 h 698"/>
                <a:gd name="T8" fmla="*/ 1785 w 2491"/>
                <a:gd name="T9" fmla="*/ 698 h 698"/>
                <a:gd name="T10" fmla="*/ 0 w 2491"/>
                <a:gd name="T11" fmla="*/ 698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91" h="698">
                  <a:moveTo>
                    <a:pt x="0" y="698"/>
                  </a:moveTo>
                  <a:lnTo>
                    <a:pt x="0" y="698"/>
                  </a:lnTo>
                  <a:lnTo>
                    <a:pt x="706" y="0"/>
                  </a:lnTo>
                  <a:lnTo>
                    <a:pt x="2491" y="0"/>
                  </a:lnTo>
                  <a:lnTo>
                    <a:pt x="1785" y="698"/>
                  </a:lnTo>
                  <a:lnTo>
                    <a:pt x="0" y="698"/>
                  </a:lnTo>
                  <a:close/>
                </a:path>
              </a:pathLst>
            </a:custGeom>
            <a:solidFill>
              <a:srgbClr val="98989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05">
              <a:extLst>
                <a:ext uri="{FF2B5EF4-FFF2-40B4-BE49-F238E27FC236}">
                  <a16:creationId xmlns:a16="http://schemas.microsoft.com/office/drawing/2014/main" id="{89C05681-27AA-462E-8661-E2A3D9C85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" y="18418"/>
              <a:ext cx="1641" cy="322"/>
            </a:xfrm>
            <a:custGeom>
              <a:avLst/>
              <a:gdLst>
                <a:gd name="T0" fmla="*/ 0 w 1750"/>
                <a:gd name="T1" fmla="*/ 356 h 356"/>
                <a:gd name="T2" fmla="*/ 0 w 1750"/>
                <a:gd name="T3" fmla="*/ 356 h 356"/>
                <a:gd name="T4" fmla="*/ 1750 w 1750"/>
                <a:gd name="T5" fmla="*/ 356 h 356"/>
                <a:gd name="T6" fmla="*/ 1750 w 1750"/>
                <a:gd name="T7" fmla="*/ 0 h 356"/>
                <a:gd name="T8" fmla="*/ 0 w 1750"/>
                <a:gd name="T9" fmla="*/ 0 h 356"/>
                <a:gd name="T10" fmla="*/ 0 w 1750"/>
                <a:gd name="T11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50" h="356">
                  <a:moveTo>
                    <a:pt x="0" y="356"/>
                  </a:moveTo>
                  <a:lnTo>
                    <a:pt x="0" y="356"/>
                  </a:lnTo>
                  <a:lnTo>
                    <a:pt x="1750" y="356"/>
                  </a:lnTo>
                  <a:lnTo>
                    <a:pt x="1750" y="0"/>
                  </a:lnTo>
                  <a:lnTo>
                    <a:pt x="0" y="0"/>
                  </a:lnTo>
                  <a:lnTo>
                    <a:pt x="0" y="356"/>
                  </a:lnTo>
                  <a:close/>
                </a:path>
              </a:pathLst>
            </a:custGeom>
            <a:solidFill>
              <a:srgbClr val="C0504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406">
              <a:extLst>
                <a:ext uri="{FF2B5EF4-FFF2-40B4-BE49-F238E27FC236}">
                  <a16:creationId xmlns:a16="http://schemas.microsoft.com/office/drawing/2014/main" id="{32880964-A697-49A9-A1DA-C0D23490F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8" y="17770"/>
              <a:ext cx="678" cy="970"/>
            </a:xfrm>
            <a:custGeom>
              <a:avLst/>
              <a:gdLst>
                <a:gd name="T0" fmla="*/ 0 w 723"/>
                <a:gd name="T1" fmla="*/ 718 h 1074"/>
                <a:gd name="T2" fmla="*/ 0 w 723"/>
                <a:gd name="T3" fmla="*/ 718 h 1074"/>
                <a:gd name="T4" fmla="*/ 723 w 723"/>
                <a:gd name="T5" fmla="*/ 0 h 1074"/>
                <a:gd name="T6" fmla="*/ 723 w 723"/>
                <a:gd name="T7" fmla="*/ 356 h 1074"/>
                <a:gd name="T8" fmla="*/ 0 w 723"/>
                <a:gd name="T9" fmla="*/ 1074 h 1074"/>
                <a:gd name="T10" fmla="*/ 0 w 723"/>
                <a:gd name="T11" fmla="*/ 718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3" h="1074">
                  <a:moveTo>
                    <a:pt x="0" y="718"/>
                  </a:moveTo>
                  <a:lnTo>
                    <a:pt x="0" y="718"/>
                  </a:lnTo>
                  <a:lnTo>
                    <a:pt x="723" y="0"/>
                  </a:lnTo>
                  <a:lnTo>
                    <a:pt x="723" y="356"/>
                  </a:lnTo>
                  <a:lnTo>
                    <a:pt x="0" y="1074"/>
                  </a:lnTo>
                  <a:lnTo>
                    <a:pt x="0" y="718"/>
                  </a:lnTo>
                  <a:close/>
                </a:path>
              </a:pathLst>
            </a:custGeom>
            <a:solidFill>
              <a:srgbClr val="9A403E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07">
              <a:extLst>
                <a:ext uri="{FF2B5EF4-FFF2-40B4-BE49-F238E27FC236}">
                  <a16:creationId xmlns:a16="http://schemas.microsoft.com/office/drawing/2014/main" id="{AFCDE291-92D9-4638-AFEF-F1164503B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" y="17770"/>
              <a:ext cx="2319" cy="648"/>
            </a:xfrm>
            <a:custGeom>
              <a:avLst/>
              <a:gdLst>
                <a:gd name="T0" fmla="*/ 0 w 2473"/>
                <a:gd name="T1" fmla="*/ 718 h 718"/>
                <a:gd name="T2" fmla="*/ 0 w 2473"/>
                <a:gd name="T3" fmla="*/ 718 h 718"/>
                <a:gd name="T4" fmla="*/ 723 w 2473"/>
                <a:gd name="T5" fmla="*/ 0 h 718"/>
                <a:gd name="T6" fmla="*/ 2473 w 2473"/>
                <a:gd name="T7" fmla="*/ 0 h 718"/>
                <a:gd name="T8" fmla="*/ 1750 w 2473"/>
                <a:gd name="T9" fmla="*/ 718 h 718"/>
                <a:gd name="T10" fmla="*/ 0 w 2473"/>
                <a:gd name="T11" fmla="*/ 718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73" h="718">
                  <a:moveTo>
                    <a:pt x="0" y="718"/>
                  </a:moveTo>
                  <a:lnTo>
                    <a:pt x="0" y="718"/>
                  </a:lnTo>
                  <a:lnTo>
                    <a:pt x="723" y="0"/>
                  </a:lnTo>
                  <a:lnTo>
                    <a:pt x="2473" y="0"/>
                  </a:lnTo>
                  <a:lnTo>
                    <a:pt x="1750" y="718"/>
                  </a:lnTo>
                  <a:lnTo>
                    <a:pt x="0" y="718"/>
                  </a:lnTo>
                  <a:close/>
                </a:path>
              </a:pathLst>
            </a:custGeom>
            <a:solidFill>
              <a:srgbClr val="CC727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08">
              <a:extLst>
                <a:ext uri="{FF2B5EF4-FFF2-40B4-BE49-F238E27FC236}">
                  <a16:creationId xmlns:a16="http://schemas.microsoft.com/office/drawing/2014/main" id="{7B8EFE2A-A88A-4CE9-857B-2F5E2E124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2" y="18420"/>
              <a:ext cx="344" cy="330"/>
            </a:xfrm>
            <a:custGeom>
              <a:avLst/>
              <a:gdLst>
                <a:gd name="T0" fmla="*/ 45 w 367"/>
                <a:gd name="T1" fmla="*/ 0 h 365"/>
                <a:gd name="T2" fmla="*/ 45 w 367"/>
                <a:gd name="T3" fmla="*/ 0 h 365"/>
                <a:gd name="T4" fmla="*/ 51 w 367"/>
                <a:gd name="T5" fmla="*/ 84 h 365"/>
                <a:gd name="T6" fmla="*/ 0 w 367"/>
                <a:gd name="T7" fmla="*/ 140 h 365"/>
                <a:gd name="T8" fmla="*/ 51 w 367"/>
                <a:gd name="T9" fmla="*/ 208 h 365"/>
                <a:gd name="T10" fmla="*/ 101 w 367"/>
                <a:gd name="T11" fmla="*/ 247 h 365"/>
                <a:gd name="T12" fmla="*/ 118 w 367"/>
                <a:gd name="T13" fmla="*/ 303 h 365"/>
                <a:gd name="T14" fmla="*/ 118 w 367"/>
                <a:gd name="T15" fmla="*/ 303 h 365"/>
                <a:gd name="T16" fmla="*/ 164 w 367"/>
                <a:gd name="T17" fmla="*/ 365 h 365"/>
                <a:gd name="T18" fmla="*/ 226 w 367"/>
                <a:gd name="T19" fmla="*/ 359 h 365"/>
                <a:gd name="T20" fmla="*/ 214 w 367"/>
                <a:gd name="T21" fmla="*/ 309 h 365"/>
                <a:gd name="T22" fmla="*/ 214 w 367"/>
                <a:gd name="T23" fmla="*/ 309 h 365"/>
                <a:gd name="T24" fmla="*/ 243 w 367"/>
                <a:gd name="T25" fmla="*/ 252 h 365"/>
                <a:gd name="T26" fmla="*/ 361 w 367"/>
                <a:gd name="T27" fmla="*/ 252 h 365"/>
                <a:gd name="T28" fmla="*/ 367 w 367"/>
                <a:gd name="T29" fmla="*/ 185 h 365"/>
                <a:gd name="T30" fmla="*/ 367 w 367"/>
                <a:gd name="T31" fmla="*/ 185 h 365"/>
                <a:gd name="T32" fmla="*/ 277 w 367"/>
                <a:gd name="T33" fmla="*/ 146 h 365"/>
                <a:gd name="T34" fmla="*/ 214 w 367"/>
                <a:gd name="T35" fmla="*/ 185 h 365"/>
                <a:gd name="T36" fmla="*/ 152 w 367"/>
                <a:gd name="T37" fmla="*/ 185 h 365"/>
                <a:gd name="T38" fmla="*/ 152 w 367"/>
                <a:gd name="T39" fmla="*/ 185 h 365"/>
                <a:gd name="T40" fmla="*/ 135 w 367"/>
                <a:gd name="T41" fmla="*/ 124 h 365"/>
                <a:gd name="T42" fmla="*/ 209 w 367"/>
                <a:gd name="T43" fmla="*/ 79 h 365"/>
                <a:gd name="T44" fmla="*/ 209 w 367"/>
                <a:gd name="T45" fmla="*/ 79 h 365"/>
                <a:gd name="T46" fmla="*/ 175 w 367"/>
                <a:gd name="T47" fmla="*/ 6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" h="365">
                  <a:moveTo>
                    <a:pt x="45" y="0"/>
                  </a:moveTo>
                  <a:lnTo>
                    <a:pt x="45" y="0"/>
                  </a:lnTo>
                  <a:lnTo>
                    <a:pt x="51" y="84"/>
                  </a:lnTo>
                  <a:lnTo>
                    <a:pt x="0" y="140"/>
                  </a:lnTo>
                  <a:lnTo>
                    <a:pt x="51" y="208"/>
                  </a:lnTo>
                  <a:lnTo>
                    <a:pt x="101" y="247"/>
                  </a:lnTo>
                  <a:lnTo>
                    <a:pt x="118" y="303"/>
                  </a:lnTo>
                  <a:lnTo>
                    <a:pt x="118" y="303"/>
                  </a:lnTo>
                  <a:lnTo>
                    <a:pt x="164" y="365"/>
                  </a:lnTo>
                  <a:lnTo>
                    <a:pt x="226" y="359"/>
                  </a:lnTo>
                  <a:lnTo>
                    <a:pt x="214" y="309"/>
                  </a:lnTo>
                  <a:lnTo>
                    <a:pt x="214" y="309"/>
                  </a:lnTo>
                  <a:lnTo>
                    <a:pt x="243" y="252"/>
                  </a:lnTo>
                  <a:lnTo>
                    <a:pt x="361" y="252"/>
                  </a:lnTo>
                  <a:lnTo>
                    <a:pt x="367" y="185"/>
                  </a:lnTo>
                  <a:lnTo>
                    <a:pt x="367" y="185"/>
                  </a:lnTo>
                  <a:lnTo>
                    <a:pt x="277" y="146"/>
                  </a:lnTo>
                  <a:lnTo>
                    <a:pt x="214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35" y="124"/>
                  </a:lnTo>
                  <a:lnTo>
                    <a:pt x="209" y="79"/>
                  </a:lnTo>
                  <a:lnTo>
                    <a:pt x="209" y="79"/>
                  </a:lnTo>
                  <a:lnTo>
                    <a:pt x="175" y="6"/>
                  </a:lnTo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409">
              <a:extLst>
                <a:ext uri="{FF2B5EF4-FFF2-40B4-BE49-F238E27FC236}">
                  <a16:creationId xmlns:a16="http://schemas.microsoft.com/office/drawing/2014/main" id="{F4AB4C82-DF09-49DE-9C4C-25B6D6A4E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2" y="18420"/>
              <a:ext cx="344" cy="330"/>
            </a:xfrm>
            <a:custGeom>
              <a:avLst/>
              <a:gdLst>
                <a:gd name="T0" fmla="*/ 45 w 367"/>
                <a:gd name="T1" fmla="*/ 0 h 365"/>
                <a:gd name="T2" fmla="*/ 45 w 367"/>
                <a:gd name="T3" fmla="*/ 0 h 365"/>
                <a:gd name="T4" fmla="*/ 51 w 367"/>
                <a:gd name="T5" fmla="*/ 84 h 365"/>
                <a:gd name="T6" fmla="*/ 0 w 367"/>
                <a:gd name="T7" fmla="*/ 140 h 365"/>
                <a:gd name="T8" fmla="*/ 51 w 367"/>
                <a:gd name="T9" fmla="*/ 208 h 365"/>
                <a:gd name="T10" fmla="*/ 101 w 367"/>
                <a:gd name="T11" fmla="*/ 247 h 365"/>
                <a:gd name="T12" fmla="*/ 118 w 367"/>
                <a:gd name="T13" fmla="*/ 303 h 365"/>
                <a:gd name="T14" fmla="*/ 118 w 367"/>
                <a:gd name="T15" fmla="*/ 303 h 365"/>
                <a:gd name="T16" fmla="*/ 164 w 367"/>
                <a:gd name="T17" fmla="*/ 365 h 365"/>
                <a:gd name="T18" fmla="*/ 226 w 367"/>
                <a:gd name="T19" fmla="*/ 359 h 365"/>
                <a:gd name="T20" fmla="*/ 214 w 367"/>
                <a:gd name="T21" fmla="*/ 309 h 365"/>
                <a:gd name="T22" fmla="*/ 214 w 367"/>
                <a:gd name="T23" fmla="*/ 309 h 365"/>
                <a:gd name="T24" fmla="*/ 243 w 367"/>
                <a:gd name="T25" fmla="*/ 252 h 365"/>
                <a:gd name="T26" fmla="*/ 361 w 367"/>
                <a:gd name="T27" fmla="*/ 252 h 365"/>
                <a:gd name="T28" fmla="*/ 367 w 367"/>
                <a:gd name="T29" fmla="*/ 185 h 365"/>
                <a:gd name="T30" fmla="*/ 367 w 367"/>
                <a:gd name="T31" fmla="*/ 185 h 365"/>
                <a:gd name="T32" fmla="*/ 277 w 367"/>
                <a:gd name="T33" fmla="*/ 146 h 365"/>
                <a:gd name="T34" fmla="*/ 214 w 367"/>
                <a:gd name="T35" fmla="*/ 185 h 365"/>
                <a:gd name="T36" fmla="*/ 152 w 367"/>
                <a:gd name="T37" fmla="*/ 185 h 365"/>
                <a:gd name="T38" fmla="*/ 152 w 367"/>
                <a:gd name="T39" fmla="*/ 185 h 365"/>
                <a:gd name="T40" fmla="*/ 135 w 367"/>
                <a:gd name="T41" fmla="*/ 124 h 365"/>
                <a:gd name="T42" fmla="*/ 209 w 367"/>
                <a:gd name="T43" fmla="*/ 79 h 365"/>
                <a:gd name="T44" fmla="*/ 209 w 367"/>
                <a:gd name="T45" fmla="*/ 79 h 365"/>
                <a:gd name="T46" fmla="*/ 175 w 367"/>
                <a:gd name="T47" fmla="*/ 6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" h="365">
                  <a:moveTo>
                    <a:pt x="45" y="0"/>
                  </a:moveTo>
                  <a:lnTo>
                    <a:pt x="45" y="0"/>
                  </a:lnTo>
                  <a:lnTo>
                    <a:pt x="51" y="84"/>
                  </a:lnTo>
                  <a:lnTo>
                    <a:pt x="0" y="140"/>
                  </a:lnTo>
                  <a:lnTo>
                    <a:pt x="51" y="208"/>
                  </a:lnTo>
                  <a:lnTo>
                    <a:pt x="101" y="247"/>
                  </a:lnTo>
                  <a:lnTo>
                    <a:pt x="118" y="303"/>
                  </a:lnTo>
                  <a:lnTo>
                    <a:pt x="118" y="303"/>
                  </a:lnTo>
                  <a:lnTo>
                    <a:pt x="164" y="365"/>
                  </a:lnTo>
                  <a:lnTo>
                    <a:pt x="226" y="359"/>
                  </a:lnTo>
                  <a:lnTo>
                    <a:pt x="214" y="309"/>
                  </a:lnTo>
                  <a:lnTo>
                    <a:pt x="214" y="309"/>
                  </a:lnTo>
                  <a:lnTo>
                    <a:pt x="243" y="252"/>
                  </a:lnTo>
                  <a:lnTo>
                    <a:pt x="361" y="252"/>
                  </a:lnTo>
                  <a:lnTo>
                    <a:pt x="367" y="185"/>
                  </a:lnTo>
                  <a:lnTo>
                    <a:pt x="367" y="185"/>
                  </a:lnTo>
                  <a:lnTo>
                    <a:pt x="277" y="146"/>
                  </a:lnTo>
                  <a:lnTo>
                    <a:pt x="214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35" y="124"/>
                  </a:lnTo>
                  <a:lnTo>
                    <a:pt x="209" y="79"/>
                  </a:lnTo>
                  <a:lnTo>
                    <a:pt x="209" y="79"/>
                  </a:lnTo>
                  <a:lnTo>
                    <a:pt x="175" y="6"/>
                  </a:lnTo>
                </a:path>
              </a:pathLst>
            </a:custGeom>
            <a:noFill/>
            <a:ln w="25400" cap="flat">
              <a:solidFill>
                <a:srgbClr val="4F81B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410">
              <a:extLst>
                <a:ext uri="{FF2B5EF4-FFF2-40B4-BE49-F238E27FC236}">
                  <a16:creationId xmlns:a16="http://schemas.microsoft.com/office/drawing/2014/main" id="{6AF5751E-8BCB-4E82-9B11-04748A266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" y="18435"/>
              <a:ext cx="568" cy="304"/>
            </a:xfrm>
            <a:custGeom>
              <a:avLst/>
              <a:gdLst>
                <a:gd name="T0" fmla="*/ 249 w 605"/>
                <a:gd name="T1" fmla="*/ 331 h 336"/>
                <a:gd name="T2" fmla="*/ 249 w 605"/>
                <a:gd name="T3" fmla="*/ 331 h 336"/>
                <a:gd name="T4" fmla="*/ 164 w 605"/>
                <a:gd name="T5" fmla="*/ 308 h 336"/>
                <a:gd name="T6" fmla="*/ 136 w 605"/>
                <a:gd name="T7" fmla="*/ 252 h 336"/>
                <a:gd name="T8" fmla="*/ 187 w 605"/>
                <a:gd name="T9" fmla="*/ 196 h 336"/>
                <a:gd name="T10" fmla="*/ 175 w 605"/>
                <a:gd name="T11" fmla="*/ 146 h 336"/>
                <a:gd name="T12" fmla="*/ 96 w 605"/>
                <a:gd name="T13" fmla="*/ 135 h 336"/>
                <a:gd name="T14" fmla="*/ 57 w 605"/>
                <a:gd name="T15" fmla="*/ 151 h 336"/>
                <a:gd name="T16" fmla="*/ 12 w 605"/>
                <a:gd name="T17" fmla="*/ 112 h 336"/>
                <a:gd name="T18" fmla="*/ 0 w 605"/>
                <a:gd name="T19" fmla="*/ 50 h 336"/>
                <a:gd name="T20" fmla="*/ 142 w 605"/>
                <a:gd name="T21" fmla="*/ 45 h 336"/>
                <a:gd name="T22" fmla="*/ 192 w 605"/>
                <a:gd name="T23" fmla="*/ 6 h 336"/>
                <a:gd name="T24" fmla="*/ 294 w 605"/>
                <a:gd name="T25" fmla="*/ 0 h 336"/>
                <a:gd name="T26" fmla="*/ 322 w 605"/>
                <a:gd name="T27" fmla="*/ 95 h 336"/>
                <a:gd name="T28" fmla="*/ 243 w 605"/>
                <a:gd name="T29" fmla="*/ 107 h 336"/>
                <a:gd name="T30" fmla="*/ 277 w 605"/>
                <a:gd name="T31" fmla="*/ 146 h 336"/>
                <a:gd name="T32" fmla="*/ 311 w 605"/>
                <a:gd name="T33" fmla="*/ 207 h 336"/>
                <a:gd name="T34" fmla="*/ 390 w 605"/>
                <a:gd name="T35" fmla="*/ 235 h 336"/>
                <a:gd name="T36" fmla="*/ 407 w 605"/>
                <a:gd name="T37" fmla="*/ 135 h 336"/>
                <a:gd name="T38" fmla="*/ 407 w 605"/>
                <a:gd name="T39" fmla="*/ 73 h 336"/>
                <a:gd name="T40" fmla="*/ 475 w 605"/>
                <a:gd name="T41" fmla="*/ 17 h 336"/>
                <a:gd name="T42" fmla="*/ 543 w 605"/>
                <a:gd name="T43" fmla="*/ 0 h 336"/>
                <a:gd name="T44" fmla="*/ 599 w 605"/>
                <a:gd name="T45" fmla="*/ 56 h 336"/>
                <a:gd name="T46" fmla="*/ 605 w 605"/>
                <a:gd name="T47" fmla="*/ 140 h 336"/>
                <a:gd name="T48" fmla="*/ 531 w 605"/>
                <a:gd name="T49" fmla="*/ 207 h 336"/>
                <a:gd name="T50" fmla="*/ 531 w 605"/>
                <a:gd name="T51" fmla="*/ 207 h 336"/>
                <a:gd name="T52" fmla="*/ 497 w 605"/>
                <a:gd name="T53" fmla="*/ 263 h 336"/>
                <a:gd name="T54" fmla="*/ 548 w 605"/>
                <a:gd name="T55" fmla="*/ 314 h 336"/>
                <a:gd name="T56" fmla="*/ 441 w 605"/>
                <a:gd name="T57" fmla="*/ 314 h 336"/>
                <a:gd name="T58" fmla="*/ 345 w 605"/>
                <a:gd name="T59" fmla="*/ 308 h 336"/>
                <a:gd name="T60" fmla="*/ 283 w 605"/>
                <a:gd name="T61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5" h="336">
                  <a:moveTo>
                    <a:pt x="249" y="331"/>
                  </a:moveTo>
                  <a:lnTo>
                    <a:pt x="249" y="331"/>
                  </a:lnTo>
                  <a:lnTo>
                    <a:pt x="164" y="308"/>
                  </a:lnTo>
                  <a:lnTo>
                    <a:pt x="136" y="252"/>
                  </a:lnTo>
                  <a:lnTo>
                    <a:pt x="187" y="196"/>
                  </a:lnTo>
                  <a:lnTo>
                    <a:pt x="175" y="146"/>
                  </a:lnTo>
                  <a:lnTo>
                    <a:pt x="96" y="135"/>
                  </a:lnTo>
                  <a:lnTo>
                    <a:pt x="57" y="151"/>
                  </a:lnTo>
                  <a:lnTo>
                    <a:pt x="12" y="112"/>
                  </a:lnTo>
                  <a:lnTo>
                    <a:pt x="0" y="50"/>
                  </a:lnTo>
                  <a:lnTo>
                    <a:pt x="142" y="45"/>
                  </a:lnTo>
                  <a:lnTo>
                    <a:pt x="192" y="6"/>
                  </a:lnTo>
                  <a:lnTo>
                    <a:pt x="294" y="0"/>
                  </a:lnTo>
                  <a:lnTo>
                    <a:pt x="322" y="95"/>
                  </a:lnTo>
                  <a:lnTo>
                    <a:pt x="243" y="107"/>
                  </a:lnTo>
                  <a:lnTo>
                    <a:pt x="277" y="146"/>
                  </a:lnTo>
                  <a:lnTo>
                    <a:pt x="311" y="207"/>
                  </a:lnTo>
                  <a:lnTo>
                    <a:pt x="390" y="235"/>
                  </a:lnTo>
                  <a:lnTo>
                    <a:pt x="407" y="135"/>
                  </a:lnTo>
                  <a:lnTo>
                    <a:pt x="407" y="73"/>
                  </a:lnTo>
                  <a:lnTo>
                    <a:pt x="475" y="17"/>
                  </a:lnTo>
                  <a:lnTo>
                    <a:pt x="543" y="0"/>
                  </a:lnTo>
                  <a:lnTo>
                    <a:pt x="599" y="56"/>
                  </a:lnTo>
                  <a:lnTo>
                    <a:pt x="605" y="140"/>
                  </a:lnTo>
                  <a:lnTo>
                    <a:pt x="531" y="207"/>
                  </a:lnTo>
                  <a:lnTo>
                    <a:pt x="531" y="207"/>
                  </a:lnTo>
                  <a:lnTo>
                    <a:pt x="497" y="263"/>
                  </a:lnTo>
                  <a:lnTo>
                    <a:pt x="548" y="314"/>
                  </a:lnTo>
                  <a:lnTo>
                    <a:pt x="441" y="314"/>
                  </a:lnTo>
                  <a:lnTo>
                    <a:pt x="345" y="308"/>
                  </a:lnTo>
                  <a:lnTo>
                    <a:pt x="283" y="336"/>
                  </a:lnTo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411">
              <a:extLst>
                <a:ext uri="{FF2B5EF4-FFF2-40B4-BE49-F238E27FC236}">
                  <a16:creationId xmlns:a16="http://schemas.microsoft.com/office/drawing/2014/main" id="{3F692CF8-724A-4FDA-AA60-FB0D6537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" y="18435"/>
              <a:ext cx="568" cy="304"/>
            </a:xfrm>
            <a:custGeom>
              <a:avLst/>
              <a:gdLst>
                <a:gd name="T0" fmla="*/ 249 w 605"/>
                <a:gd name="T1" fmla="*/ 331 h 336"/>
                <a:gd name="T2" fmla="*/ 249 w 605"/>
                <a:gd name="T3" fmla="*/ 331 h 336"/>
                <a:gd name="T4" fmla="*/ 164 w 605"/>
                <a:gd name="T5" fmla="*/ 308 h 336"/>
                <a:gd name="T6" fmla="*/ 136 w 605"/>
                <a:gd name="T7" fmla="*/ 252 h 336"/>
                <a:gd name="T8" fmla="*/ 187 w 605"/>
                <a:gd name="T9" fmla="*/ 196 h 336"/>
                <a:gd name="T10" fmla="*/ 175 w 605"/>
                <a:gd name="T11" fmla="*/ 146 h 336"/>
                <a:gd name="T12" fmla="*/ 96 w 605"/>
                <a:gd name="T13" fmla="*/ 135 h 336"/>
                <a:gd name="T14" fmla="*/ 57 w 605"/>
                <a:gd name="T15" fmla="*/ 151 h 336"/>
                <a:gd name="T16" fmla="*/ 12 w 605"/>
                <a:gd name="T17" fmla="*/ 112 h 336"/>
                <a:gd name="T18" fmla="*/ 0 w 605"/>
                <a:gd name="T19" fmla="*/ 50 h 336"/>
                <a:gd name="T20" fmla="*/ 142 w 605"/>
                <a:gd name="T21" fmla="*/ 45 h 336"/>
                <a:gd name="T22" fmla="*/ 192 w 605"/>
                <a:gd name="T23" fmla="*/ 6 h 336"/>
                <a:gd name="T24" fmla="*/ 294 w 605"/>
                <a:gd name="T25" fmla="*/ 0 h 336"/>
                <a:gd name="T26" fmla="*/ 322 w 605"/>
                <a:gd name="T27" fmla="*/ 95 h 336"/>
                <a:gd name="T28" fmla="*/ 243 w 605"/>
                <a:gd name="T29" fmla="*/ 107 h 336"/>
                <a:gd name="T30" fmla="*/ 277 w 605"/>
                <a:gd name="T31" fmla="*/ 146 h 336"/>
                <a:gd name="T32" fmla="*/ 311 w 605"/>
                <a:gd name="T33" fmla="*/ 207 h 336"/>
                <a:gd name="T34" fmla="*/ 390 w 605"/>
                <a:gd name="T35" fmla="*/ 235 h 336"/>
                <a:gd name="T36" fmla="*/ 407 w 605"/>
                <a:gd name="T37" fmla="*/ 135 h 336"/>
                <a:gd name="T38" fmla="*/ 407 w 605"/>
                <a:gd name="T39" fmla="*/ 73 h 336"/>
                <a:gd name="T40" fmla="*/ 475 w 605"/>
                <a:gd name="T41" fmla="*/ 17 h 336"/>
                <a:gd name="T42" fmla="*/ 543 w 605"/>
                <a:gd name="T43" fmla="*/ 0 h 336"/>
                <a:gd name="T44" fmla="*/ 599 w 605"/>
                <a:gd name="T45" fmla="*/ 56 h 336"/>
                <a:gd name="T46" fmla="*/ 605 w 605"/>
                <a:gd name="T47" fmla="*/ 140 h 336"/>
                <a:gd name="T48" fmla="*/ 531 w 605"/>
                <a:gd name="T49" fmla="*/ 207 h 336"/>
                <a:gd name="T50" fmla="*/ 531 w 605"/>
                <a:gd name="T51" fmla="*/ 207 h 336"/>
                <a:gd name="T52" fmla="*/ 497 w 605"/>
                <a:gd name="T53" fmla="*/ 263 h 336"/>
                <a:gd name="T54" fmla="*/ 548 w 605"/>
                <a:gd name="T55" fmla="*/ 314 h 336"/>
                <a:gd name="T56" fmla="*/ 441 w 605"/>
                <a:gd name="T57" fmla="*/ 314 h 336"/>
                <a:gd name="T58" fmla="*/ 345 w 605"/>
                <a:gd name="T59" fmla="*/ 308 h 336"/>
                <a:gd name="T60" fmla="*/ 283 w 605"/>
                <a:gd name="T61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5" h="336">
                  <a:moveTo>
                    <a:pt x="249" y="331"/>
                  </a:moveTo>
                  <a:lnTo>
                    <a:pt x="249" y="331"/>
                  </a:lnTo>
                  <a:lnTo>
                    <a:pt x="164" y="308"/>
                  </a:lnTo>
                  <a:lnTo>
                    <a:pt x="136" y="252"/>
                  </a:lnTo>
                  <a:lnTo>
                    <a:pt x="187" y="196"/>
                  </a:lnTo>
                  <a:lnTo>
                    <a:pt x="175" y="146"/>
                  </a:lnTo>
                  <a:lnTo>
                    <a:pt x="96" y="135"/>
                  </a:lnTo>
                  <a:lnTo>
                    <a:pt x="57" y="151"/>
                  </a:lnTo>
                  <a:lnTo>
                    <a:pt x="12" y="112"/>
                  </a:lnTo>
                  <a:lnTo>
                    <a:pt x="0" y="50"/>
                  </a:lnTo>
                  <a:lnTo>
                    <a:pt x="142" y="45"/>
                  </a:lnTo>
                  <a:lnTo>
                    <a:pt x="192" y="6"/>
                  </a:lnTo>
                  <a:lnTo>
                    <a:pt x="294" y="0"/>
                  </a:lnTo>
                  <a:lnTo>
                    <a:pt x="322" y="95"/>
                  </a:lnTo>
                  <a:lnTo>
                    <a:pt x="243" y="107"/>
                  </a:lnTo>
                  <a:lnTo>
                    <a:pt x="277" y="146"/>
                  </a:lnTo>
                  <a:lnTo>
                    <a:pt x="311" y="207"/>
                  </a:lnTo>
                  <a:lnTo>
                    <a:pt x="390" y="235"/>
                  </a:lnTo>
                  <a:lnTo>
                    <a:pt x="407" y="135"/>
                  </a:lnTo>
                  <a:lnTo>
                    <a:pt x="407" y="73"/>
                  </a:lnTo>
                  <a:lnTo>
                    <a:pt x="475" y="17"/>
                  </a:lnTo>
                  <a:lnTo>
                    <a:pt x="543" y="0"/>
                  </a:lnTo>
                  <a:lnTo>
                    <a:pt x="599" y="56"/>
                  </a:lnTo>
                  <a:lnTo>
                    <a:pt x="605" y="140"/>
                  </a:lnTo>
                  <a:lnTo>
                    <a:pt x="531" y="207"/>
                  </a:lnTo>
                  <a:lnTo>
                    <a:pt x="531" y="207"/>
                  </a:lnTo>
                  <a:lnTo>
                    <a:pt x="497" y="263"/>
                  </a:lnTo>
                  <a:lnTo>
                    <a:pt x="548" y="314"/>
                  </a:lnTo>
                  <a:lnTo>
                    <a:pt x="441" y="314"/>
                  </a:lnTo>
                  <a:lnTo>
                    <a:pt x="345" y="308"/>
                  </a:lnTo>
                  <a:lnTo>
                    <a:pt x="283" y="336"/>
                  </a:lnTo>
                </a:path>
              </a:pathLst>
            </a:custGeom>
            <a:noFill/>
            <a:ln w="25400" cap="flat">
              <a:solidFill>
                <a:srgbClr val="4F81B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412">
              <a:extLst>
                <a:ext uri="{FF2B5EF4-FFF2-40B4-BE49-F238E27FC236}">
                  <a16:creationId xmlns:a16="http://schemas.microsoft.com/office/drawing/2014/main" id="{AEA00BD6-D3CE-4C5A-8C0E-9BC74076D5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7" y="18420"/>
              <a:ext cx="1" cy="1"/>
            </a:xfrm>
            <a:prstGeom prst="rect">
              <a:avLst/>
            </a:prstGeom>
            <a:solidFill>
              <a:srgbClr val="3A7CCB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13">
              <a:extLst>
                <a:ext uri="{FF2B5EF4-FFF2-40B4-BE49-F238E27FC236}">
                  <a16:creationId xmlns:a16="http://schemas.microsoft.com/office/drawing/2014/main" id="{4C36BD18-B9DE-4207-A5DE-3BC2513A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7" y="18754"/>
              <a:ext cx="498" cy="0"/>
            </a:xfrm>
            <a:custGeom>
              <a:avLst/>
              <a:gdLst>
                <a:gd name="T0" fmla="*/ 0 w 531"/>
                <a:gd name="T1" fmla="*/ 0 w 531"/>
                <a:gd name="T2" fmla="*/ 531 w 531"/>
                <a:gd name="T3" fmla="*/ 531 w 531"/>
                <a:gd name="T4" fmla="*/ 531 w 531"/>
                <a:gd name="T5" fmla="*/ 0 w 53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31">
                  <a:moveTo>
                    <a:pt x="0" y="0"/>
                  </a:moveTo>
                  <a:lnTo>
                    <a:pt x="0" y="0"/>
                  </a:lnTo>
                  <a:lnTo>
                    <a:pt x="531" y="0"/>
                  </a:lnTo>
                  <a:lnTo>
                    <a:pt x="531" y="0"/>
                  </a:lnTo>
                  <a:lnTo>
                    <a:pt x="53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5D9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414">
              <a:extLst>
                <a:ext uri="{FF2B5EF4-FFF2-40B4-BE49-F238E27FC236}">
                  <a16:creationId xmlns:a16="http://schemas.microsoft.com/office/drawing/2014/main" id="{A3330AFD-22FE-4AA4-B401-D7811AE3C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7" y="18420"/>
              <a:ext cx="498" cy="334"/>
            </a:xfrm>
            <a:custGeom>
              <a:avLst/>
              <a:gdLst>
                <a:gd name="T0" fmla="*/ 130 w 531"/>
                <a:gd name="T1" fmla="*/ 6 h 370"/>
                <a:gd name="T2" fmla="*/ 130 w 531"/>
                <a:gd name="T3" fmla="*/ 6 h 370"/>
                <a:gd name="T4" fmla="*/ 283 w 531"/>
                <a:gd name="T5" fmla="*/ 0 h 370"/>
                <a:gd name="T6" fmla="*/ 294 w 531"/>
                <a:gd name="T7" fmla="*/ 79 h 370"/>
                <a:gd name="T8" fmla="*/ 204 w 531"/>
                <a:gd name="T9" fmla="*/ 112 h 370"/>
                <a:gd name="T10" fmla="*/ 243 w 531"/>
                <a:gd name="T11" fmla="*/ 152 h 370"/>
                <a:gd name="T12" fmla="*/ 334 w 531"/>
                <a:gd name="T13" fmla="*/ 174 h 370"/>
                <a:gd name="T14" fmla="*/ 373 w 531"/>
                <a:gd name="T15" fmla="*/ 112 h 370"/>
                <a:gd name="T16" fmla="*/ 401 w 531"/>
                <a:gd name="T17" fmla="*/ 34 h 370"/>
                <a:gd name="T18" fmla="*/ 401 w 531"/>
                <a:gd name="T19" fmla="*/ 34 h 370"/>
                <a:gd name="T20" fmla="*/ 447 w 531"/>
                <a:gd name="T21" fmla="*/ 152 h 370"/>
                <a:gd name="T22" fmla="*/ 509 w 531"/>
                <a:gd name="T23" fmla="*/ 163 h 370"/>
                <a:gd name="T24" fmla="*/ 531 w 531"/>
                <a:gd name="T25" fmla="*/ 230 h 370"/>
                <a:gd name="T26" fmla="*/ 526 w 531"/>
                <a:gd name="T27" fmla="*/ 325 h 370"/>
                <a:gd name="T28" fmla="*/ 526 w 531"/>
                <a:gd name="T29" fmla="*/ 325 h 370"/>
                <a:gd name="T30" fmla="*/ 469 w 531"/>
                <a:gd name="T31" fmla="*/ 353 h 370"/>
                <a:gd name="T32" fmla="*/ 300 w 531"/>
                <a:gd name="T33" fmla="*/ 370 h 370"/>
                <a:gd name="T34" fmla="*/ 255 w 531"/>
                <a:gd name="T35" fmla="*/ 292 h 370"/>
                <a:gd name="T36" fmla="*/ 255 w 531"/>
                <a:gd name="T37" fmla="*/ 292 h 370"/>
                <a:gd name="T38" fmla="*/ 198 w 531"/>
                <a:gd name="T39" fmla="*/ 241 h 370"/>
                <a:gd name="T40" fmla="*/ 159 w 531"/>
                <a:gd name="T41" fmla="*/ 152 h 370"/>
                <a:gd name="T42" fmla="*/ 85 w 531"/>
                <a:gd name="T43" fmla="*/ 157 h 370"/>
                <a:gd name="T44" fmla="*/ 34 w 531"/>
                <a:gd name="T45" fmla="*/ 157 h 370"/>
                <a:gd name="T46" fmla="*/ 6 w 531"/>
                <a:gd name="T47" fmla="*/ 107 h 370"/>
                <a:gd name="T48" fmla="*/ 0 w 531"/>
                <a:gd name="T49" fmla="*/ 56 h 370"/>
                <a:gd name="T50" fmla="*/ 79 w 531"/>
                <a:gd name="T51" fmla="*/ 73 h 370"/>
                <a:gd name="T52" fmla="*/ 119 w 531"/>
                <a:gd name="T53" fmla="*/ 67 h 370"/>
                <a:gd name="T54" fmla="*/ 130 w 531"/>
                <a:gd name="T55" fmla="*/ 6 h 370"/>
                <a:gd name="T56" fmla="*/ 130 w 531"/>
                <a:gd name="T57" fmla="*/ 6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31" h="370">
                  <a:moveTo>
                    <a:pt x="130" y="6"/>
                  </a:moveTo>
                  <a:lnTo>
                    <a:pt x="130" y="6"/>
                  </a:lnTo>
                  <a:lnTo>
                    <a:pt x="283" y="0"/>
                  </a:lnTo>
                  <a:lnTo>
                    <a:pt x="294" y="79"/>
                  </a:lnTo>
                  <a:lnTo>
                    <a:pt x="204" y="112"/>
                  </a:lnTo>
                  <a:lnTo>
                    <a:pt x="243" y="152"/>
                  </a:lnTo>
                  <a:lnTo>
                    <a:pt x="334" y="174"/>
                  </a:lnTo>
                  <a:lnTo>
                    <a:pt x="373" y="112"/>
                  </a:lnTo>
                  <a:lnTo>
                    <a:pt x="401" y="34"/>
                  </a:lnTo>
                  <a:lnTo>
                    <a:pt x="401" y="34"/>
                  </a:lnTo>
                  <a:lnTo>
                    <a:pt x="447" y="152"/>
                  </a:lnTo>
                  <a:lnTo>
                    <a:pt x="509" y="163"/>
                  </a:lnTo>
                  <a:lnTo>
                    <a:pt x="531" y="230"/>
                  </a:lnTo>
                  <a:lnTo>
                    <a:pt x="526" y="325"/>
                  </a:lnTo>
                  <a:lnTo>
                    <a:pt x="526" y="325"/>
                  </a:lnTo>
                  <a:lnTo>
                    <a:pt x="469" y="353"/>
                  </a:lnTo>
                  <a:lnTo>
                    <a:pt x="300" y="370"/>
                  </a:lnTo>
                  <a:lnTo>
                    <a:pt x="255" y="292"/>
                  </a:lnTo>
                  <a:lnTo>
                    <a:pt x="255" y="292"/>
                  </a:lnTo>
                  <a:lnTo>
                    <a:pt x="198" y="241"/>
                  </a:lnTo>
                  <a:lnTo>
                    <a:pt x="159" y="152"/>
                  </a:lnTo>
                  <a:lnTo>
                    <a:pt x="85" y="157"/>
                  </a:lnTo>
                  <a:lnTo>
                    <a:pt x="34" y="157"/>
                  </a:lnTo>
                  <a:lnTo>
                    <a:pt x="6" y="107"/>
                  </a:lnTo>
                  <a:lnTo>
                    <a:pt x="0" y="56"/>
                  </a:lnTo>
                  <a:lnTo>
                    <a:pt x="79" y="73"/>
                  </a:lnTo>
                  <a:lnTo>
                    <a:pt x="119" y="67"/>
                  </a:lnTo>
                  <a:lnTo>
                    <a:pt x="130" y="6"/>
                  </a:lnTo>
                  <a:lnTo>
                    <a:pt x="130" y="6"/>
                  </a:lnTo>
                  <a:close/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15">
              <a:extLst>
                <a:ext uri="{FF2B5EF4-FFF2-40B4-BE49-F238E27FC236}">
                  <a16:creationId xmlns:a16="http://schemas.microsoft.com/office/drawing/2014/main" id="{47B77411-67E8-4556-A0BF-564A9F085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9" y="17767"/>
              <a:ext cx="689" cy="643"/>
            </a:xfrm>
            <a:custGeom>
              <a:avLst/>
              <a:gdLst>
                <a:gd name="T0" fmla="*/ 101 w 734"/>
                <a:gd name="T1" fmla="*/ 488 h 712"/>
                <a:gd name="T2" fmla="*/ 101 w 734"/>
                <a:gd name="T3" fmla="*/ 488 h 712"/>
                <a:gd name="T4" fmla="*/ 101 w 734"/>
                <a:gd name="T5" fmla="*/ 544 h 712"/>
                <a:gd name="T6" fmla="*/ 50 w 734"/>
                <a:gd name="T7" fmla="*/ 617 h 712"/>
                <a:gd name="T8" fmla="*/ 0 w 734"/>
                <a:gd name="T9" fmla="*/ 701 h 712"/>
                <a:gd name="T10" fmla="*/ 135 w 734"/>
                <a:gd name="T11" fmla="*/ 712 h 712"/>
                <a:gd name="T12" fmla="*/ 220 w 734"/>
                <a:gd name="T13" fmla="*/ 673 h 712"/>
                <a:gd name="T14" fmla="*/ 299 w 734"/>
                <a:gd name="T15" fmla="*/ 650 h 712"/>
                <a:gd name="T16" fmla="*/ 248 w 734"/>
                <a:gd name="T17" fmla="*/ 583 h 712"/>
                <a:gd name="T18" fmla="*/ 180 w 734"/>
                <a:gd name="T19" fmla="*/ 555 h 712"/>
                <a:gd name="T20" fmla="*/ 186 w 734"/>
                <a:gd name="T21" fmla="*/ 482 h 712"/>
                <a:gd name="T22" fmla="*/ 271 w 734"/>
                <a:gd name="T23" fmla="*/ 432 h 712"/>
                <a:gd name="T24" fmla="*/ 355 w 734"/>
                <a:gd name="T25" fmla="*/ 398 h 712"/>
                <a:gd name="T26" fmla="*/ 412 w 734"/>
                <a:gd name="T27" fmla="*/ 314 h 712"/>
                <a:gd name="T28" fmla="*/ 418 w 734"/>
                <a:gd name="T29" fmla="*/ 252 h 712"/>
                <a:gd name="T30" fmla="*/ 480 w 734"/>
                <a:gd name="T31" fmla="*/ 213 h 712"/>
                <a:gd name="T32" fmla="*/ 542 w 734"/>
                <a:gd name="T33" fmla="*/ 185 h 712"/>
                <a:gd name="T34" fmla="*/ 587 w 734"/>
                <a:gd name="T35" fmla="*/ 252 h 712"/>
                <a:gd name="T36" fmla="*/ 587 w 734"/>
                <a:gd name="T37" fmla="*/ 252 h 712"/>
                <a:gd name="T38" fmla="*/ 734 w 734"/>
                <a:gd name="T39" fmla="*/ 230 h 712"/>
                <a:gd name="T40" fmla="*/ 717 w 734"/>
                <a:gd name="T41" fmla="*/ 129 h 712"/>
                <a:gd name="T42" fmla="*/ 643 w 734"/>
                <a:gd name="T43" fmla="*/ 129 h 712"/>
                <a:gd name="T44" fmla="*/ 621 w 734"/>
                <a:gd name="T45" fmla="*/ 134 h 712"/>
                <a:gd name="T46" fmla="*/ 542 w 734"/>
                <a:gd name="T47" fmla="*/ 129 h 712"/>
                <a:gd name="T48" fmla="*/ 564 w 734"/>
                <a:gd name="T49" fmla="*/ 90 h 712"/>
                <a:gd name="T50" fmla="*/ 734 w 734"/>
                <a:gd name="T51" fmla="*/ 62 h 712"/>
                <a:gd name="T52" fmla="*/ 728 w 734"/>
                <a:gd name="T53" fmla="*/ 0 h 712"/>
                <a:gd name="T54" fmla="*/ 728 w 734"/>
                <a:gd name="T55" fmla="*/ 0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34" h="712">
                  <a:moveTo>
                    <a:pt x="101" y="488"/>
                  </a:moveTo>
                  <a:lnTo>
                    <a:pt x="101" y="488"/>
                  </a:lnTo>
                  <a:lnTo>
                    <a:pt x="101" y="544"/>
                  </a:lnTo>
                  <a:lnTo>
                    <a:pt x="50" y="617"/>
                  </a:lnTo>
                  <a:lnTo>
                    <a:pt x="0" y="701"/>
                  </a:lnTo>
                  <a:lnTo>
                    <a:pt x="135" y="712"/>
                  </a:lnTo>
                  <a:lnTo>
                    <a:pt x="220" y="673"/>
                  </a:lnTo>
                  <a:lnTo>
                    <a:pt x="299" y="650"/>
                  </a:lnTo>
                  <a:lnTo>
                    <a:pt x="248" y="583"/>
                  </a:lnTo>
                  <a:lnTo>
                    <a:pt x="180" y="555"/>
                  </a:lnTo>
                  <a:lnTo>
                    <a:pt x="186" y="482"/>
                  </a:lnTo>
                  <a:lnTo>
                    <a:pt x="271" y="432"/>
                  </a:lnTo>
                  <a:lnTo>
                    <a:pt x="355" y="398"/>
                  </a:lnTo>
                  <a:lnTo>
                    <a:pt x="412" y="314"/>
                  </a:lnTo>
                  <a:lnTo>
                    <a:pt x="418" y="252"/>
                  </a:lnTo>
                  <a:lnTo>
                    <a:pt x="480" y="213"/>
                  </a:lnTo>
                  <a:lnTo>
                    <a:pt x="542" y="185"/>
                  </a:lnTo>
                  <a:lnTo>
                    <a:pt x="587" y="252"/>
                  </a:lnTo>
                  <a:lnTo>
                    <a:pt x="587" y="252"/>
                  </a:lnTo>
                  <a:lnTo>
                    <a:pt x="734" y="230"/>
                  </a:lnTo>
                  <a:lnTo>
                    <a:pt x="717" y="129"/>
                  </a:lnTo>
                  <a:lnTo>
                    <a:pt x="643" y="129"/>
                  </a:lnTo>
                  <a:lnTo>
                    <a:pt x="621" y="134"/>
                  </a:lnTo>
                  <a:lnTo>
                    <a:pt x="542" y="129"/>
                  </a:lnTo>
                  <a:lnTo>
                    <a:pt x="564" y="90"/>
                  </a:lnTo>
                  <a:lnTo>
                    <a:pt x="734" y="62"/>
                  </a:lnTo>
                  <a:lnTo>
                    <a:pt x="728" y="0"/>
                  </a:lnTo>
                  <a:lnTo>
                    <a:pt x="728" y="0"/>
                  </a:lnTo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16">
              <a:extLst>
                <a:ext uri="{FF2B5EF4-FFF2-40B4-BE49-F238E27FC236}">
                  <a16:creationId xmlns:a16="http://schemas.microsoft.com/office/drawing/2014/main" id="{AD2F2838-CA09-4738-80E5-49736179D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9" y="17767"/>
              <a:ext cx="689" cy="643"/>
            </a:xfrm>
            <a:custGeom>
              <a:avLst/>
              <a:gdLst>
                <a:gd name="T0" fmla="*/ 101 w 734"/>
                <a:gd name="T1" fmla="*/ 488 h 712"/>
                <a:gd name="T2" fmla="*/ 101 w 734"/>
                <a:gd name="T3" fmla="*/ 488 h 712"/>
                <a:gd name="T4" fmla="*/ 101 w 734"/>
                <a:gd name="T5" fmla="*/ 544 h 712"/>
                <a:gd name="T6" fmla="*/ 50 w 734"/>
                <a:gd name="T7" fmla="*/ 617 h 712"/>
                <a:gd name="T8" fmla="*/ 0 w 734"/>
                <a:gd name="T9" fmla="*/ 701 h 712"/>
                <a:gd name="T10" fmla="*/ 135 w 734"/>
                <a:gd name="T11" fmla="*/ 712 h 712"/>
                <a:gd name="T12" fmla="*/ 220 w 734"/>
                <a:gd name="T13" fmla="*/ 673 h 712"/>
                <a:gd name="T14" fmla="*/ 299 w 734"/>
                <a:gd name="T15" fmla="*/ 650 h 712"/>
                <a:gd name="T16" fmla="*/ 248 w 734"/>
                <a:gd name="T17" fmla="*/ 583 h 712"/>
                <a:gd name="T18" fmla="*/ 180 w 734"/>
                <a:gd name="T19" fmla="*/ 555 h 712"/>
                <a:gd name="T20" fmla="*/ 186 w 734"/>
                <a:gd name="T21" fmla="*/ 482 h 712"/>
                <a:gd name="T22" fmla="*/ 271 w 734"/>
                <a:gd name="T23" fmla="*/ 432 h 712"/>
                <a:gd name="T24" fmla="*/ 355 w 734"/>
                <a:gd name="T25" fmla="*/ 398 h 712"/>
                <a:gd name="T26" fmla="*/ 412 w 734"/>
                <a:gd name="T27" fmla="*/ 314 h 712"/>
                <a:gd name="T28" fmla="*/ 418 w 734"/>
                <a:gd name="T29" fmla="*/ 252 h 712"/>
                <a:gd name="T30" fmla="*/ 480 w 734"/>
                <a:gd name="T31" fmla="*/ 213 h 712"/>
                <a:gd name="T32" fmla="*/ 542 w 734"/>
                <a:gd name="T33" fmla="*/ 185 h 712"/>
                <a:gd name="T34" fmla="*/ 587 w 734"/>
                <a:gd name="T35" fmla="*/ 252 h 712"/>
                <a:gd name="T36" fmla="*/ 587 w 734"/>
                <a:gd name="T37" fmla="*/ 252 h 712"/>
                <a:gd name="T38" fmla="*/ 734 w 734"/>
                <a:gd name="T39" fmla="*/ 230 h 712"/>
                <a:gd name="T40" fmla="*/ 717 w 734"/>
                <a:gd name="T41" fmla="*/ 129 h 712"/>
                <a:gd name="T42" fmla="*/ 643 w 734"/>
                <a:gd name="T43" fmla="*/ 129 h 712"/>
                <a:gd name="T44" fmla="*/ 621 w 734"/>
                <a:gd name="T45" fmla="*/ 134 h 712"/>
                <a:gd name="T46" fmla="*/ 542 w 734"/>
                <a:gd name="T47" fmla="*/ 129 h 712"/>
                <a:gd name="T48" fmla="*/ 564 w 734"/>
                <a:gd name="T49" fmla="*/ 90 h 712"/>
                <a:gd name="T50" fmla="*/ 734 w 734"/>
                <a:gd name="T51" fmla="*/ 62 h 712"/>
                <a:gd name="T52" fmla="*/ 728 w 734"/>
                <a:gd name="T53" fmla="*/ 0 h 712"/>
                <a:gd name="T54" fmla="*/ 728 w 734"/>
                <a:gd name="T55" fmla="*/ 0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34" h="712">
                  <a:moveTo>
                    <a:pt x="101" y="488"/>
                  </a:moveTo>
                  <a:lnTo>
                    <a:pt x="101" y="488"/>
                  </a:lnTo>
                  <a:lnTo>
                    <a:pt x="101" y="544"/>
                  </a:lnTo>
                  <a:lnTo>
                    <a:pt x="50" y="617"/>
                  </a:lnTo>
                  <a:lnTo>
                    <a:pt x="0" y="701"/>
                  </a:lnTo>
                  <a:lnTo>
                    <a:pt x="135" y="712"/>
                  </a:lnTo>
                  <a:lnTo>
                    <a:pt x="220" y="673"/>
                  </a:lnTo>
                  <a:lnTo>
                    <a:pt x="299" y="650"/>
                  </a:lnTo>
                  <a:lnTo>
                    <a:pt x="248" y="583"/>
                  </a:lnTo>
                  <a:lnTo>
                    <a:pt x="180" y="555"/>
                  </a:lnTo>
                  <a:lnTo>
                    <a:pt x="186" y="482"/>
                  </a:lnTo>
                  <a:lnTo>
                    <a:pt x="271" y="432"/>
                  </a:lnTo>
                  <a:lnTo>
                    <a:pt x="355" y="398"/>
                  </a:lnTo>
                  <a:lnTo>
                    <a:pt x="412" y="314"/>
                  </a:lnTo>
                  <a:lnTo>
                    <a:pt x="418" y="252"/>
                  </a:lnTo>
                  <a:lnTo>
                    <a:pt x="480" y="213"/>
                  </a:lnTo>
                  <a:lnTo>
                    <a:pt x="542" y="185"/>
                  </a:lnTo>
                  <a:lnTo>
                    <a:pt x="587" y="252"/>
                  </a:lnTo>
                  <a:lnTo>
                    <a:pt x="587" y="252"/>
                  </a:lnTo>
                  <a:lnTo>
                    <a:pt x="734" y="230"/>
                  </a:lnTo>
                  <a:lnTo>
                    <a:pt x="717" y="129"/>
                  </a:lnTo>
                  <a:lnTo>
                    <a:pt x="643" y="129"/>
                  </a:lnTo>
                  <a:lnTo>
                    <a:pt x="621" y="134"/>
                  </a:lnTo>
                  <a:lnTo>
                    <a:pt x="542" y="129"/>
                  </a:lnTo>
                  <a:lnTo>
                    <a:pt x="564" y="90"/>
                  </a:lnTo>
                  <a:lnTo>
                    <a:pt x="734" y="62"/>
                  </a:lnTo>
                  <a:lnTo>
                    <a:pt x="728" y="0"/>
                  </a:lnTo>
                  <a:lnTo>
                    <a:pt x="728" y="0"/>
                  </a:lnTo>
                </a:path>
              </a:pathLst>
            </a:custGeom>
            <a:noFill/>
            <a:ln w="25400" cap="flat">
              <a:solidFill>
                <a:srgbClr val="4F81B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17">
              <a:extLst>
                <a:ext uri="{FF2B5EF4-FFF2-40B4-BE49-F238E27FC236}">
                  <a16:creationId xmlns:a16="http://schemas.microsoft.com/office/drawing/2014/main" id="{81CED791-725F-4094-A759-A148DE981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" y="17762"/>
              <a:ext cx="1001" cy="603"/>
            </a:xfrm>
            <a:custGeom>
              <a:avLst/>
              <a:gdLst>
                <a:gd name="T0" fmla="*/ 164 w 1067"/>
                <a:gd name="T1" fmla="*/ 0 h 668"/>
                <a:gd name="T2" fmla="*/ 164 w 1067"/>
                <a:gd name="T3" fmla="*/ 0 h 668"/>
                <a:gd name="T4" fmla="*/ 180 w 1067"/>
                <a:gd name="T5" fmla="*/ 51 h 668"/>
                <a:gd name="T6" fmla="*/ 316 w 1067"/>
                <a:gd name="T7" fmla="*/ 56 h 668"/>
                <a:gd name="T8" fmla="*/ 356 w 1067"/>
                <a:gd name="T9" fmla="*/ 118 h 668"/>
                <a:gd name="T10" fmla="*/ 429 w 1067"/>
                <a:gd name="T11" fmla="*/ 174 h 668"/>
                <a:gd name="T12" fmla="*/ 463 w 1067"/>
                <a:gd name="T13" fmla="*/ 101 h 668"/>
                <a:gd name="T14" fmla="*/ 519 w 1067"/>
                <a:gd name="T15" fmla="*/ 84 h 668"/>
                <a:gd name="T16" fmla="*/ 525 w 1067"/>
                <a:gd name="T17" fmla="*/ 185 h 668"/>
                <a:gd name="T18" fmla="*/ 519 w 1067"/>
                <a:gd name="T19" fmla="*/ 264 h 668"/>
                <a:gd name="T20" fmla="*/ 395 w 1067"/>
                <a:gd name="T21" fmla="*/ 297 h 668"/>
                <a:gd name="T22" fmla="*/ 367 w 1067"/>
                <a:gd name="T23" fmla="*/ 421 h 668"/>
                <a:gd name="T24" fmla="*/ 271 w 1067"/>
                <a:gd name="T25" fmla="*/ 438 h 668"/>
                <a:gd name="T26" fmla="*/ 152 w 1067"/>
                <a:gd name="T27" fmla="*/ 443 h 668"/>
                <a:gd name="T28" fmla="*/ 84 w 1067"/>
                <a:gd name="T29" fmla="*/ 471 h 668"/>
                <a:gd name="T30" fmla="*/ 5 w 1067"/>
                <a:gd name="T31" fmla="*/ 505 h 668"/>
                <a:gd name="T32" fmla="*/ 0 w 1067"/>
                <a:gd name="T33" fmla="*/ 572 h 668"/>
                <a:gd name="T34" fmla="*/ 17 w 1067"/>
                <a:gd name="T35" fmla="*/ 617 h 668"/>
                <a:gd name="T36" fmla="*/ 62 w 1067"/>
                <a:gd name="T37" fmla="*/ 623 h 668"/>
                <a:gd name="T38" fmla="*/ 107 w 1067"/>
                <a:gd name="T39" fmla="*/ 662 h 668"/>
                <a:gd name="T40" fmla="*/ 158 w 1067"/>
                <a:gd name="T41" fmla="*/ 668 h 668"/>
                <a:gd name="T42" fmla="*/ 220 w 1067"/>
                <a:gd name="T43" fmla="*/ 668 h 668"/>
                <a:gd name="T44" fmla="*/ 260 w 1067"/>
                <a:gd name="T45" fmla="*/ 611 h 668"/>
                <a:gd name="T46" fmla="*/ 277 w 1067"/>
                <a:gd name="T47" fmla="*/ 539 h 668"/>
                <a:gd name="T48" fmla="*/ 327 w 1067"/>
                <a:gd name="T49" fmla="*/ 539 h 668"/>
                <a:gd name="T50" fmla="*/ 344 w 1067"/>
                <a:gd name="T51" fmla="*/ 533 h 668"/>
                <a:gd name="T52" fmla="*/ 440 w 1067"/>
                <a:gd name="T53" fmla="*/ 494 h 668"/>
                <a:gd name="T54" fmla="*/ 469 w 1067"/>
                <a:gd name="T55" fmla="*/ 449 h 668"/>
                <a:gd name="T56" fmla="*/ 514 w 1067"/>
                <a:gd name="T57" fmla="*/ 376 h 668"/>
                <a:gd name="T58" fmla="*/ 598 w 1067"/>
                <a:gd name="T59" fmla="*/ 348 h 668"/>
                <a:gd name="T60" fmla="*/ 638 w 1067"/>
                <a:gd name="T61" fmla="*/ 292 h 668"/>
                <a:gd name="T62" fmla="*/ 661 w 1067"/>
                <a:gd name="T63" fmla="*/ 269 h 668"/>
                <a:gd name="T64" fmla="*/ 762 w 1067"/>
                <a:gd name="T65" fmla="*/ 191 h 668"/>
                <a:gd name="T66" fmla="*/ 858 w 1067"/>
                <a:gd name="T67" fmla="*/ 185 h 668"/>
                <a:gd name="T68" fmla="*/ 892 w 1067"/>
                <a:gd name="T69" fmla="*/ 146 h 668"/>
                <a:gd name="T70" fmla="*/ 977 w 1067"/>
                <a:gd name="T71" fmla="*/ 90 h 668"/>
                <a:gd name="T72" fmla="*/ 1028 w 1067"/>
                <a:gd name="T73" fmla="*/ 40 h 668"/>
                <a:gd name="T74" fmla="*/ 1067 w 1067"/>
                <a:gd name="T75" fmla="*/ 12 h 668"/>
                <a:gd name="T76" fmla="*/ 892 w 1067"/>
                <a:gd name="T77" fmla="*/ 12 h 668"/>
                <a:gd name="T78" fmla="*/ 164 w 1067"/>
                <a:gd name="T79" fmla="*/ 0 h 668"/>
                <a:gd name="T80" fmla="*/ 164 w 1067"/>
                <a:gd name="T81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67" h="668">
                  <a:moveTo>
                    <a:pt x="164" y="0"/>
                  </a:moveTo>
                  <a:lnTo>
                    <a:pt x="164" y="0"/>
                  </a:lnTo>
                  <a:lnTo>
                    <a:pt x="180" y="51"/>
                  </a:lnTo>
                  <a:lnTo>
                    <a:pt x="316" y="56"/>
                  </a:lnTo>
                  <a:lnTo>
                    <a:pt x="356" y="118"/>
                  </a:lnTo>
                  <a:lnTo>
                    <a:pt x="429" y="174"/>
                  </a:lnTo>
                  <a:lnTo>
                    <a:pt x="463" y="101"/>
                  </a:lnTo>
                  <a:lnTo>
                    <a:pt x="519" y="84"/>
                  </a:lnTo>
                  <a:lnTo>
                    <a:pt x="525" y="185"/>
                  </a:lnTo>
                  <a:lnTo>
                    <a:pt x="519" y="264"/>
                  </a:lnTo>
                  <a:lnTo>
                    <a:pt x="395" y="297"/>
                  </a:lnTo>
                  <a:lnTo>
                    <a:pt x="367" y="421"/>
                  </a:lnTo>
                  <a:lnTo>
                    <a:pt x="271" y="438"/>
                  </a:lnTo>
                  <a:lnTo>
                    <a:pt x="152" y="443"/>
                  </a:lnTo>
                  <a:lnTo>
                    <a:pt x="84" y="471"/>
                  </a:lnTo>
                  <a:lnTo>
                    <a:pt x="5" y="505"/>
                  </a:lnTo>
                  <a:lnTo>
                    <a:pt x="0" y="572"/>
                  </a:lnTo>
                  <a:lnTo>
                    <a:pt x="17" y="617"/>
                  </a:lnTo>
                  <a:lnTo>
                    <a:pt x="62" y="623"/>
                  </a:lnTo>
                  <a:lnTo>
                    <a:pt x="107" y="662"/>
                  </a:lnTo>
                  <a:lnTo>
                    <a:pt x="158" y="668"/>
                  </a:lnTo>
                  <a:lnTo>
                    <a:pt x="220" y="668"/>
                  </a:lnTo>
                  <a:lnTo>
                    <a:pt x="260" y="611"/>
                  </a:lnTo>
                  <a:lnTo>
                    <a:pt x="277" y="539"/>
                  </a:lnTo>
                  <a:lnTo>
                    <a:pt x="327" y="539"/>
                  </a:lnTo>
                  <a:lnTo>
                    <a:pt x="344" y="533"/>
                  </a:lnTo>
                  <a:lnTo>
                    <a:pt x="440" y="494"/>
                  </a:lnTo>
                  <a:lnTo>
                    <a:pt x="469" y="449"/>
                  </a:lnTo>
                  <a:lnTo>
                    <a:pt x="514" y="376"/>
                  </a:lnTo>
                  <a:lnTo>
                    <a:pt x="598" y="348"/>
                  </a:lnTo>
                  <a:lnTo>
                    <a:pt x="638" y="292"/>
                  </a:lnTo>
                  <a:lnTo>
                    <a:pt x="661" y="269"/>
                  </a:lnTo>
                  <a:lnTo>
                    <a:pt x="762" y="191"/>
                  </a:lnTo>
                  <a:lnTo>
                    <a:pt x="858" y="185"/>
                  </a:lnTo>
                  <a:lnTo>
                    <a:pt x="892" y="146"/>
                  </a:lnTo>
                  <a:lnTo>
                    <a:pt x="977" y="90"/>
                  </a:lnTo>
                  <a:lnTo>
                    <a:pt x="1028" y="40"/>
                  </a:lnTo>
                  <a:lnTo>
                    <a:pt x="1067" y="12"/>
                  </a:lnTo>
                  <a:lnTo>
                    <a:pt x="892" y="12"/>
                  </a:lnTo>
                  <a:lnTo>
                    <a:pt x="164" y="0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418">
              <a:extLst>
                <a:ext uri="{FF2B5EF4-FFF2-40B4-BE49-F238E27FC236}">
                  <a16:creationId xmlns:a16="http://schemas.microsoft.com/office/drawing/2014/main" id="{F29CF0AD-7D4B-4283-927E-B40FDD3A4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" y="17762"/>
              <a:ext cx="1001" cy="603"/>
            </a:xfrm>
            <a:custGeom>
              <a:avLst/>
              <a:gdLst>
                <a:gd name="T0" fmla="*/ 164 w 1067"/>
                <a:gd name="T1" fmla="*/ 0 h 668"/>
                <a:gd name="T2" fmla="*/ 164 w 1067"/>
                <a:gd name="T3" fmla="*/ 0 h 668"/>
                <a:gd name="T4" fmla="*/ 180 w 1067"/>
                <a:gd name="T5" fmla="*/ 51 h 668"/>
                <a:gd name="T6" fmla="*/ 316 w 1067"/>
                <a:gd name="T7" fmla="*/ 56 h 668"/>
                <a:gd name="T8" fmla="*/ 356 w 1067"/>
                <a:gd name="T9" fmla="*/ 118 h 668"/>
                <a:gd name="T10" fmla="*/ 429 w 1067"/>
                <a:gd name="T11" fmla="*/ 174 h 668"/>
                <a:gd name="T12" fmla="*/ 463 w 1067"/>
                <a:gd name="T13" fmla="*/ 101 h 668"/>
                <a:gd name="T14" fmla="*/ 519 w 1067"/>
                <a:gd name="T15" fmla="*/ 84 h 668"/>
                <a:gd name="T16" fmla="*/ 525 w 1067"/>
                <a:gd name="T17" fmla="*/ 185 h 668"/>
                <a:gd name="T18" fmla="*/ 519 w 1067"/>
                <a:gd name="T19" fmla="*/ 264 h 668"/>
                <a:gd name="T20" fmla="*/ 395 w 1067"/>
                <a:gd name="T21" fmla="*/ 297 h 668"/>
                <a:gd name="T22" fmla="*/ 367 w 1067"/>
                <a:gd name="T23" fmla="*/ 421 h 668"/>
                <a:gd name="T24" fmla="*/ 271 w 1067"/>
                <a:gd name="T25" fmla="*/ 438 h 668"/>
                <a:gd name="T26" fmla="*/ 152 w 1067"/>
                <a:gd name="T27" fmla="*/ 443 h 668"/>
                <a:gd name="T28" fmla="*/ 84 w 1067"/>
                <a:gd name="T29" fmla="*/ 471 h 668"/>
                <a:gd name="T30" fmla="*/ 5 w 1067"/>
                <a:gd name="T31" fmla="*/ 505 h 668"/>
                <a:gd name="T32" fmla="*/ 0 w 1067"/>
                <a:gd name="T33" fmla="*/ 572 h 668"/>
                <a:gd name="T34" fmla="*/ 17 w 1067"/>
                <a:gd name="T35" fmla="*/ 617 h 668"/>
                <a:gd name="T36" fmla="*/ 62 w 1067"/>
                <a:gd name="T37" fmla="*/ 623 h 668"/>
                <a:gd name="T38" fmla="*/ 107 w 1067"/>
                <a:gd name="T39" fmla="*/ 662 h 668"/>
                <a:gd name="T40" fmla="*/ 158 w 1067"/>
                <a:gd name="T41" fmla="*/ 668 h 668"/>
                <a:gd name="T42" fmla="*/ 220 w 1067"/>
                <a:gd name="T43" fmla="*/ 668 h 668"/>
                <a:gd name="T44" fmla="*/ 260 w 1067"/>
                <a:gd name="T45" fmla="*/ 611 h 668"/>
                <a:gd name="T46" fmla="*/ 277 w 1067"/>
                <a:gd name="T47" fmla="*/ 539 h 668"/>
                <a:gd name="T48" fmla="*/ 327 w 1067"/>
                <a:gd name="T49" fmla="*/ 539 h 668"/>
                <a:gd name="T50" fmla="*/ 344 w 1067"/>
                <a:gd name="T51" fmla="*/ 533 h 668"/>
                <a:gd name="T52" fmla="*/ 440 w 1067"/>
                <a:gd name="T53" fmla="*/ 494 h 668"/>
                <a:gd name="T54" fmla="*/ 469 w 1067"/>
                <a:gd name="T55" fmla="*/ 449 h 668"/>
                <a:gd name="T56" fmla="*/ 514 w 1067"/>
                <a:gd name="T57" fmla="*/ 376 h 668"/>
                <a:gd name="T58" fmla="*/ 598 w 1067"/>
                <a:gd name="T59" fmla="*/ 348 h 668"/>
                <a:gd name="T60" fmla="*/ 638 w 1067"/>
                <a:gd name="T61" fmla="*/ 292 h 668"/>
                <a:gd name="T62" fmla="*/ 661 w 1067"/>
                <a:gd name="T63" fmla="*/ 269 h 668"/>
                <a:gd name="T64" fmla="*/ 762 w 1067"/>
                <a:gd name="T65" fmla="*/ 191 h 668"/>
                <a:gd name="T66" fmla="*/ 858 w 1067"/>
                <a:gd name="T67" fmla="*/ 185 h 668"/>
                <a:gd name="T68" fmla="*/ 892 w 1067"/>
                <a:gd name="T69" fmla="*/ 146 h 668"/>
                <a:gd name="T70" fmla="*/ 977 w 1067"/>
                <a:gd name="T71" fmla="*/ 90 h 668"/>
                <a:gd name="T72" fmla="*/ 1028 w 1067"/>
                <a:gd name="T73" fmla="*/ 40 h 668"/>
                <a:gd name="T74" fmla="*/ 1067 w 1067"/>
                <a:gd name="T75" fmla="*/ 12 h 668"/>
                <a:gd name="T76" fmla="*/ 892 w 1067"/>
                <a:gd name="T77" fmla="*/ 12 h 668"/>
                <a:gd name="T78" fmla="*/ 164 w 1067"/>
                <a:gd name="T79" fmla="*/ 0 h 668"/>
                <a:gd name="T80" fmla="*/ 164 w 1067"/>
                <a:gd name="T81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67" h="668">
                  <a:moveTo>
                    <a:pt x="164" y="0"/>
                  </a:moveTo>
                  <a:lnTo>
                    <a:pt x="164" y="0"/>
                  </a:lnTo>
                  <a:lnTo>
                    <a:pt x="180" y="51"/>
                  </a:lnTo>
                  <a:lnTo>
                    <a:pt x="316" y="56"/>
                  </a:lnTo>
                  <a:lnTo>
                    <a:pt x="356" y="118"/>
                  </a:lnTo>
                  <a:lnTo>
                    <a:pt x="429" y="174"/>
                  </a:lnTo>
                  <a:lnTo>
                    <a:pt x="463" y="101"/>
                  </a:lnTo>
                  <a:lnTo>
                    <a:pt x="519" y="84"/>
                  </a:lnTo>
                  <a:lnTo>
                    <a:pt x="525" y="185"/>
                  </a:lnTo>
                  <a:lnTo>
                    <a:pt x="519" y="264"/>
                  </a:lnTo>
                  <a:lnTo>
                    <a:pt x="395" y="297"/>
                  </a:lnTo>
                  <a:lnTo>
                    <a:pt x="367" y="421"/>
                  </a:lnTo>
                  <a:lnTo>
                    <a:pt x="271" y="438"/>
                  </a:lnTo>
                  <a:lnTo>
                    <a:pt x="152" y="443"/>
                  </a:lnTo>
                  <a:lnTo>
                    <a:pt x="84" y="471"/>
                  </a:lnTo>
                  <a:lnTo>
                    <a:pt x="5" y="505"/>
                  </a:lnTo>
                  <a:lnTo>
                    <a:pt x="0" y="572"/>
                  </a:lnTo>
                  <a:lnTo>
                    <a:pt x="17" y="617"/>
                  </a:lnTo>
                  <a:lnTo>
                    <a:pt x="62" y="623"/>
                  </a:lnTo>
                  <a:lnTo>
                    <a:pt x="107" y="662"/>
                  </a:lnTo>
                  <a:lnTo>
                    <a:pt x="158" y="668"/>
                  </a:lnTo>
                  <a:lnTo>
                    <a:pt x="220" y="668"/>
                  </a:lnTo>
                  <a:lnTo>
                    <a:pt x="260" y="611"/>
                  </a:lnTo>
                  <a:lnTo>
                    <a:pt x="277" y="539"/>
                  </a:lnTo>
                  <a:lnTo>
                    <a:pt x="327" y="539"/>
                  </a:lnTo>
                  <a:lnTo>
                    <a:pt x="344" y="533"/>
                  </a:lnTo>
                  <a:lnTo>
                    <a:pt x="440" y="494"/>
                  </a:lnTo>
                  <a:lnTo>
                    <a:pt x="469" y="449"/>
                  </a:lnTo>
                  <a:lnTo>
                    <a:pt x="514" y="376"/>
                  </a:lnTo>
                  <a:lnTo>
                    <a:pt x="598" y="348"/>
                  </a:lnTo>
                  <a:lnTo>
                    <a:pt x="638" y="292"/>
                  </a:lnTo>
                  <a:lnTo>
                    <a:pt x="661" y="269"/>
                  </a:lnTo>
                  <a:lnTo>
                    <a:pt x="762" y="191"/>
                  </a:lnTo>
                  <a:lnTo>
                    <a:pt x="858" y="185"/>
                  </a:lnTo>
                  <a:lnTo>
                    <a:pt x="892" y="146"/>
                  </a:lnTo>
                  <a:lnTo>
                    <a:pt x="977" y="90"/>
                  </a:lnTo>
                  <a:lnTo>
                    <a:pt x="1028" y="40"/>
                  </a:lnTo>
                  <a:lnTo>
                    <a:pt x="1067" y="12"/>
                  </a:lnTo>
                  <a:lnTo>
                    <a:pt x="892" y="12"/>
                  </a:lnTo>
                  <a:lnTo>
                    <a:pt x="164" y="0"/>
                  </a:lnTo>
                  <a:lnTo>
                    <a:pt x="164" y="0"/>
                  </a:lnTo>
                  <a:close/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419">
              <a:extLst>
                <a:ext uri="{FF2B5EF4-FFF2-40B4-BE49-F238E27FC236}">
                  <a16:creationId xmlns:a16="http://schemas.microsoft.com/office/drawing/2014/main" id="{11CDF05A-4046-4DC6-A289-53D404FBEC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50" y="18268"/>
              <a:ext cx="1" cy="1"/>
            </a:xfrm>
            <a:prstGeom prst="rect">
              <a:avLst/>
            </a:prstGeom>
            <a:solidFill>
              <a:srgbClr val="3A7CCB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420">
              <a:extLst>
                <a:ext uri="{FF2B5EF4-FFF2-40B4-BE49-F238E27FC236}">
                  <a16:creationId xmlns:a16="http://schemas.microsoft.com/office/drawing/2014/main" id="{918909C6-B7B9-4C30-96DA-FE770ED03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0" y="18583"/>
              <a:ext cx="217" cy="0"/>
            </a:xfrm>
            <a:custGeom>
              <a:avLst/>
              <a:gdLst>
                <a:gd name="T0" fmla="*/ 0 w 231"/>
                <a:gd name="T1" fmla="*/ 0 w 231"/>
                <a:gd name="T2" fmla="*/ 231 w 231"/>
                <a:gd name="T3" fmla="*/ 231 w 231"/>
                <a:gd name="T4" fmla="*/ 231 w 231"/>
                <a:gd name="T5" fmla="*/ 0 w 23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31">
                  <a:moveTo>
                    <a:pt x="0" y="0"/>
                  </a:moveTo>
                  <a:lnTo>
                    <a:pt x="0" y="0"/>
                  </a:lnTo>
                  <a:lnTo>
                    <a:pt x="231" y="0"/>
                  </a:lnTo>
                  <a:lnTo>
                    <a:pt x="231" y="0"/>
                  </a:lnTo>
                  <a:lnTo>
                    <a:pt x="23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5D9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21">
              <a:extLst>
                <a:ext uri="{FF2B5EF4-FFF2-40B4-BE49-F238E27FC236}">
                  <a16:creationId xmlns:a16="http://schemas.microsoft.com/office/drawing/2014/main" id="{15630531-2150-419A-85A0-1CE8D7CE3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0" y="18268"/>
              <a:ext cx="217" cy="315"/>
            </a:xfrm>
            <a:custGeom>
              <a:avLst/>
              <a:gdLst>
                <a:gd name="T0" fmla="*/ 0 w 231"/>
                <a:gd name="T1" fmla="*/ 168 h 348"/>
                <a:gd name="T2" fmla="*/ 0 w 231"/>
                <a:gd name="T3" fmla="*/ 168 h 348"/>
                <a:gd name="T4" fmla="*/ 90 w 231"/>
                <a:gd name="T5" fmla="*/ 191 h 348"/>
                <a:gd name="T6" fmla="*/ 113 w 231"/>
                <a:gd name="T7" fmla="*/ 247 h 348"/>
                <a:gd name="T8" fmla="*/ 141 w 231"/>
                <a:gd name="T9" fmla="*/ 297 h 348"/>
                <a:gd name="T10" fmla="*/ 163 w 231"/>
                <a:gd name="T11" fmla="*/ 348 h 348"/>
                <a:gd name="T12" fmla="*/ 163 w 231"/>
                <a:gd name="T13" fmla="*/ 348 h 348"/>
                <a:gd name="T14" fmla="*/ 231 w 231"/>
                <a:gd name="T15" fmla="*/ 303 h 348"/>
                <a:gd name="T16" fmla="*/ 192 w 231"/>
                <a:gd name="T17" fmla="*/ 247 h 348"/>
                <a:gd name="T18" fmla="*/ 192 w 231"/>
                <a:gd name="T19" fmla="*/ 224 h 348"/>
                <a:gd name="T20" fmla="*/ 203 w 231"/>
                <a:gd name="T21" fmla="*/ 168 h 348"/>
                <a:gd name="T22" fmla="*/ 203 w 231"/>
                <a:gd name="T23" fmla="*/ 168 h 348"/>
                <a:gd name="T24" fmla="*/ 214 w 231"/>
                <a:gd name="T25" fmla="*/ 67 h 348"/>
                <a:gd name="T26" fmla="*/ 209 w 231"/>
                <a:gd name="T27" fmla="*/ 34 h 348"/>
                <a:gd name="T28" fmla="*/ 169 w 231"/>
                <a:gd name="T29" fmla="*/ 0 h 348"/>
                <a:gd name="T30" fmla="*/ 0 w 231"/>
                <a:gd name="T31" fmla="*/ 168 h 348"/>
                <a:gd name="T32" fmla="*/ 0 w 231"/>
                <a:gd name="T33" fmla="*/ 16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1" h="348">
                  <a:moveTo>
                    <a:pt x="0" y="168"/>
                  </a:moveTo>
                  <a:lnTo>
                    <a:pt x="0" y="168"/>
                  </a:lnTo>
                  <a:lnTo>
                    <a:pt x="90" y="191"/>
                  </a:lnTo>
                  <a:lnTo>
                    <a:pt x="113" y="247"/>
                  </a:lnTo>
                  <a:lnTo>
                    <a:pt x="141" y="297"/>
                  </a:lnTo>
                  <a:lnTo>
                    <a:pt x="163" y="348"/>
                  </a:lnTo>
                  <a:lnTo>
                    <a:pt x="163" y="348"/>
                  </a:lnTo>
                  <a:lnTo>
                    <a:pt x="231" y="303"/>
                  </a:lnTo>
                  <a:lnTo>
                    <a:pt x="192" y="247"/>
                  </a:lnTo>
                  <a:lnTo>
                    <a:pt x="192" y="224"/>
                  </a:lnTo>
                  <a:lnTo>
                    <a:pt x="203" y="168"/>
                  </a:lnTo>
                  <a:lnTo>
                    <a:pt x="203" y="168"/>
                  </a:lnTo>
                  <a:lnTo>
                    <a:pt x="214" y="67"/>
                  </a:lnTo>
                  <a:lnTo>
                    <a:pt x="209" y="34"/>
                  </a:lnTo>
                  <a:lnTo>
                    <a:pt x="169" y="0"/>
                  </a:lnTo>
                  <a:lnTo>
                    <a:pt x="0" y="168"/>
                  </a:lnTo>
                  <a:lnTo>
                    <a:pt x="0" y="168"/>
                  </a:lnTo>
                  <a:close/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Rectangle 422">
              <a:extLst>
                <a:ext uri="{FF2B5EF4-FFF2-40B4-BE49-F238E27FC236}">
                  <a16:creationId xmlns:a16="http://schemas.microsoft.com/office/drawing/2014/main" id="{AEA40B3A-C2B8-458E-BEF7-1613E7D930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78" y="17853"/>
              <a:ext cx="1" cy="1"/>
            </a:xfrm>
            <a:prstGeom prst="rect">
              <a:avLst/>
            </a:prstGeom>
            <a:solidFill>
              <a:srgbClr val="3A7CCB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423">
              <a:extLst>
                <a:ext uri="{FF2B5EF4-FFF2-40B4-BE49-F238E27FC236}">
                  <a16:creationId xmlns:a16="http://schemas.microsoft.com/office/drawing/2014/main" id="{2EB06E40-3C17-4462-BB70-C1381BB60F6A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8" y="18238"/>
              <a:ext cx="323" cy="0"/>
            </a:xfrm>
            <a:custGeom>
              <a:avLst/>
              <a:gdLst>
                <a:gd name="T0" fmla="*/ 0 w 344"/>
                <a:gd name="T1" fmla="*/ 0 w 344"/>
                <a:gd name="T2" fmla="*/ 344 w 344"/>
                <a:gd name="T3" fmla="*/ 344 w 344"/>
                <a:gd name="T4" fmla="*/ 344 w 344"/>
                <a:gd name="T5" fmla="*/ 0 w 3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44">
                  <a:moveTo>
                    <a:pt x="0" y="0"/>
                  </a:moveTo>
                  <a:lnTo>
                    <a:pt x="0" y="0"/>
                  </a:lnTo>
                  <a:lnTo>
                    <a:pt x="344" y="0"/>
                  </a:lnTo>
                  <a:lnTo>
                    <a:pt x="344" y="0"/>
                  </a:lnTo>
                  <a:lnTo>
                    <a:pt x="3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5D9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24">
              <a:extLst>
                <a:ext uri="{FF2B5EF4-FFF2-40B4-BE49-F238E27FC236}">
                  <a16:creationId xmlns:a16="http://schemas.microsoft.com/office/drawing/2014/main" id="{2CDE98AC-BB50-4049-9D66-CC6A139EA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8" y="17853"/>
              <a:ext cx="323" cy="385"/>
            </a:xfrm>
            <a:custGeom>
              <a:avLst/>
              <a:gdLst>
                <a:gd name="T0" fmla="*/ 0 w 344"/>
                <a:gd name="T1" fmla="*/ 275 h 426"/>
                <a:gd name="T2" fmla="*/ 0 w 344"/>
                <a:gd name="T3" fmla="*/ 275 h 426"/>
                <a:gd name="T4" fmla="*/ 17 w 344"/>
                <a:gd name="T5" fmla="*/ 331 h 426"/>
                <a:gd name="T6" fmla="*/ 107 w 344"/>
                <a:gd name="T7" fmla="*/ 314 h 426"/>
                <a:gd name="T8" fmla="*/ 147 w 344"/>
                <a:gd name="T9" fmla="*/ 342 h 426"/>
                <a:gd name="T10" fmla="*/ 147 w 344"/>
                <a:gd name="T11" fmla="*/ 342 h 426"/>
                <a:gd name="T12" fmla="*/ 186 w 344"/>
                <a:gd name="T13" fmla="*/ 426 h 426"/>
                <a:gd name="T14" fmla="*/ 226 w 344"/>
                <a:gd name="T15" fmla="*/ 421 h 426"/>
                <a:gd name="T16" fmla="*/ 231 w 344"/>
                <a:gd name="T17" fmla="*/ 348 h 426"/>
                <a:gd name="T18" fmla="*/ 260 w 344"/>
                <a:gd name="T19" fmla="*/ 320 h 426"/>
                <a:gd name="T20" fmla="*/ 327 w 344"/>
                <a:gd name="T21" fmla="*/ 297 h 426"/>
                <a:gd name="T22" fmla="*/ 305 w 344"/>
                <a:gd name="T23" fmla="*/ 241 h 426"/>
                <a:gd name="T24" fmla="*/ 192 w 344"/>
                <a:gd name="T25" fmla="*/ 253 h 426"/>
                <a:gd name="T26" fmla="*/ 192 w 344"/>
                <a:gd name="T27" fmla="*/ 253 h 426"/>
                <a:gd name="T28" fmla="*/ 226 w 344"/>
                <a:gd name="T29" fmla="*/ 168 h 426"/>
                <a:gd name="T30" fmla="*/ 282 w 344"/>
                <a:gd name="T31" fmla="*/ 163 h 426"/>
                <a:gd name="T32" fmla="*/ 316 w 344"/>
                <a:gd name="T33" fmla="*/ 107 h 426"/>
                <a:gd name="T34" fmla="*/ 344 w 344"/>
                <a:gd name="T35" fmla="*/ 45 h 426"/>
                <a:gd name="T36" fmla="*/ 344 w 344"/>
                <a:gd name="T37" fmla="*/ 45 h 426"/>
                <a:gd name="T38" fmla="*/ 305 w 344"/>
                <a:gd name="T39" fmla="*/ 0 h 426"/>
                <a:gd name="T40" fmla="*/ 0 w 344"/>
                <a:gd name="T41" fmla="*/ 275 h 426"/>
                <a:gd name="T42" fmla="*/ 0 w 344"/>
                <a:gd name="T43" fmla="*/ 275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4" h="426">
                  <a:moveTo>
                    <a:pt x="0" y="275"/>
                  </a:moveTo>
                  <a:lnTo>
                    <a:pt x="0" y="275"/>
                  </a:lnTo>
                  <a:lnTo>
                    <a:pt x="17" y="331"/>
                  </a:lnTo>
                  <a:lnTo>
                    <a:pt x="107" y="314"/>
                  </a:lnTo>
                  <a:lnTo>
                    <a:pt x="147" y="342"/>
                  </a:lnTo>
                  <a:lnTo>
                    <a:pt x="147" y="342"/>
                  </a:lnTo>
                  <a:lnTo>
                    <a:pt x="186" y="426"/>
                  </a:lnTo>
                  <a:lnTo>
                    <a:pt x="226" y="421"/>
                  </a:lnTo>
                  <a:lnTo>
                    <a:pt x="231" y="348"/>
                  </a:lnTo>
                  <a:lnTo>
                    <a:pt x="260" y="320"/>
                  </a:lnTo>
                  <a:lnTo>
                    <a:pt x="327" y="297"/>
                  </a:lnTo>
                  <a:lnTo>
                    <a:pt x="305" y="241"/>
                  </a:lnTo>
                  <a:lnTo>
                    <a:pt x="192" y="253"/>
                  </a:lnTo>
                  <a:lnTo>
                    <a:pt x="192" y="253"/>
                  </a:lnTo>
                  <a:lnTo>
                    <a:pt x="226" y="168"/>
                  </a:lnTo>
                  <a:lnTo>
                    <a:pt x="282" y="163"/>
                  </a:lnTo>
                  <a:lnTo>
                    <a:pt x="316" y="107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05" y="0"/>
                  </a:lnTo>
                  <a:lnTo>
                    <a:pt x="0" y="275"/>
                  </a:lnTo>
                  <a:lnTo>
                    <a:pt x="0" y="275"/>
                  </a:lnTo>
                  <a:close/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425">
              <a:extLst>
                <a:ext uri="{FF2B5EF4-FFF2-40B4-BE49-F238E27FC236}">
                  <a16:creationId xmlns:a16="http://schemas.microsoft.com/office/drawing/2014/main" id="{3F5A5F39-6821-4ACF-AA1D-9D8BD77BD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" y="17767"/>
              <a:ext cx="1102" cy="628"/>
            </a:xfrm>
            <a:custGeom>
              <a:avLst/>
              <a:gdLst>
                <a:gd name="T0" fmla="*/ 554 w 1175"/>
                <a:gd name="T1" fmla="*/ 0 h 695"/>
                <a:gd name="T2" fmla="*/ 667 w 1175"/>
                <a:gd name="T3" fmla="*/ 34 h 695"/>
                <a:gd name="T4" fmla="*/ 689 w 1175"/>
                <a:gd name="T5" fmla="*/ 140 h 695"/>
                <a:gd name="T6" fmla="*/ 565 w 1175"/>
                <a:gd name="T7" fmla="*/ 95 h 695"/>
                <a:gd name="T8" fmla="*/ 418 w 1175"/>
                <a:gd name="T9" fmla="*/ 112 h 695"/>
                <a:gd name="T10" fmla="*/ 526 w 1175"/>
                <a:gd name="T11" fmla="*/ 157 h 695"/>
                <a:gd name="T12" fmla="*/ 447 w 1175"/>
                <a:gd name="T13" fmla="*/ 291 h 695"/>
                <a:gd name="T14" fmla="*/ 249 w 1175"/>
                <a:gd name="T15" fmla="*/ 303 h 695"/>
                <a:gd name="T16" fmla="*/ 147 w 1175"/>
                <a:gd name="T17" fmla="*/ 387 h 695"/>
                <a:gd name="T18" fmla="*/ 362 w 1175"/>
                <a:gd name="T19" fmla="*/ 387 h 695"/>
                <a:gd name="T20" fmla="*/ 215 w 1175"/>
                <a:gd name="T21" fmla="*/ 510 h 695"/>
                <a:gd name="T22" fmla="*/ 96 w 1175"/>
                <a:gd name="T23" fmla="*/ 398 h 695"/>
                <a:gd name="T24" fmla="*/ 0 w 1175"/>
                <a:gd name="T25" fmla="*/ 527 h 695"/>
                <a:gd name="T26" fmla="*/ 79 w 1175"/>
                <a:gd name="T27" fmla="*/ 605 h 695"/>
                <a:gd name="T28" fmla="*/ 113 w 1175"/>
                <a:gd name="T29" fmla="*/ 690 h 695"/>
                <a:gd name="T30" fmla="*/ 249 w 1175"/>
                <a:gd name="T31" fmla="*/ 695 h 695"/>
                <a:gd name="T32" fmla="*/ 334 w 1175"/>
                <a:gd name="T33" fmla="*/ 678 h 695"/>
                <a:gd name="T34" fmla="*/ 283 w 1175"/>
                <a:gd name="T35" fmla="*/ 628 h 695"/>
                <a:gd name="T36" fmla="*/ 396 w 1175"/>
                <a:gd name="T37" fmla="*/ 549 h 695"/>
                <a:gd name="T38" fmla="*/ 531 w 1175"/>
                <a:gd name="T39" fmla="*/ 594 h 695"/>
                <a:gd name="T40" fmla="*/ 622 w 1175"/>
                <a:gd name="T41" fmla="*/ 690 h 695"/>
                <a:gd name="T42" fmla="*/ 701 w 1175"/>
                <a:gd name="T43" fmla="*/ 566 h 695"/>
                <a:gd name="T44" fmla="*/ 599 w 1175"/>
                <a:gd name="T45" fmla="*/ 488 h 695"/>
                <a:gd name="T46" fmla="*/ 509 w 1175"/>
                <a:gd name="T47" fmla="*/ 426 h 695"/>
                <a:gd name="T48" fmla="*/ 554 w 1175"/>
                <a:gd name="T49" fmla="*/ 325 h 695"/>
                <a:gd name="T50" fmla="*/ 701 w 1175"/>
                <a:gd name="T51" fmla="*/ 303 h 695"/>
                <a:gd name="T52" fmla="*/ 853 w 1175"/>
                <a:gd name="T53" fmla="*/ 308 h 695"/>
                <a:gd name="T54" fmla="*/ 1023 w 1175"/>
                <a:gd name="T55" fmla="*/ 286 h 695"/>
                <a:gd name="T56" fmla="*/ 983 w 1175"/>
                <a:gd name="T57" fmla="*/ 247 h 695"/>
                <a:gd name="T58" fmla="*/ 904 w 1175"/>
                <a:gd name="T59" fmla="*/ 235 h 695"/>
                <a:gd name="T60" fmla="*/ 904 w 1175"/>
                <a:gd name="T61" fmla="*/ 235 h 695"/>
                <a:gd name="T62" fmla="*/ 898 w 1175"/>
                <a:gd name="T63" fmla="*/ 174 h 695"/>
                <a:gd name="T64" fmla="*/ 1175 w 1175"/>
                <a:gd name="T65" fmla="*/ 151 h 695"/>
                <a:gd name="T66" fmla="*/ 1158 w 1175"/>
                <a:gd name="T67" fmla="*/ 325 h 695"/>
                <a:gd name="T68" fmla="*/ 1096 w 1175"/>
                <a:gd name="T69" fmla="*/ 353 h 695"/>
                <a:gd name="T70" fmla="*/ 972 w 1175"/>
                <a:gd name="T71" fmla="*/ 364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5" h="695">
                  <a:moveTo>
                    <a:pt x="554" y="0"/>
                  </a:moveTo>
                  <a:lnTo>
                    <a:pt x="554" y="0"/>
                  </a:lnTo>
                  <a:lnTo>
                    <a:pt x="599" y="56"/>
                  </a:lnTo>
                  <a:lnTo>
                    <a:pt x="667" y="34"/>
                  </a:lnTo>
                  <a:lnTo>
                    <a:pt x="706" y="67"/>
                  </a:lnTo>
                  <a:lnTo>
                    <a:pt x="689" y="140"/>
                  </a:lnTo>
                  <a:lnTo>
                    <a:pt x="605" y="140"/>
                  </a:lnTo>
                  <a:lnTo>
                    <a:pt x="565" y="95"/>
                  </a:lnTo>
                  <a:lnTo>
                    <a:pt x="492" y="84"/>
                  </a:lnTo>
                  <a:lnTo>
                    <a:pt x="418" y="112"/>
                  </a:lnTo>
                  <a:lnTo>
                    <a:pt x="435" y="163"/>
                  </a:lnTo>
                  <a:lnTo>
                    <a:pt x="526" y="157"/>
                  </a:lnTo>
                  <a:lnTo>
                    <a:pt x="509" y="247"/>
                  </a:lnTo>
                  <a:lnTo>
                    <a:pt x="447" y="291"/>
                  </a:lnTo>
                  <a:lnTo>
                    <a:pt x="345" y="291"/>
                  </a:lnTo>
                  <a:lnTo>
                    <a:pt x="249" y="303"/>
                  </a:lnTo>
                  <a:lnTo>
                    <a:pt x="164" y="325"/>
                  </a:lnTo>
                  <a:lnTo>
                    <a:pt x="147" y="387"/>
                  </a:lnTo>
                  <a:lnTo>
                    <a:pt x="260" y="415"/>
                  </a:lnTo>
                  <a:lnTo>
                    <a:pt x="362" y="387"/>
                  </a:lnTo>
                  <a:lnTo>
                    <a:pt x="367" y="460"/>
                  </a:lnTo>
                  <a:lnTo>
                    <a:pt x="215" y="510"/>
                  </a:lnTo>
                  <a:lnTo>
                    <a:pt x="142" y="493"/>
                  </a:lnTo>
                  <a:lnTo>
                    <a:pt x="96" y="398"/>
                  </a:lnTo>
                  <a:lnTo>
                    <a:pt x="17" y="448"/>
                  </a:lnTo>
                  <a:lnTo>
                    <a:pt x="0" y="527"/>
                  </a:lnTo>
                  <a:lnTo>
                    <a:pt x="119" y="527"/>
                  </a:lnTo>
                  <a:lnTo>
                    <a:pt x="79" y="605"/>
                  </a:lnTo>
                  <a:lnTo>
                    <a:pt x="23" y="622"/>
                  </a:lnTo>
                  <a:lnTo>
                    <a:pt x="113" y="690"/>
                  </a:lnTo>
                  <a:lnTo>
                    <a:pt x="158" y="667"/>
                  </a:lnTo>
                  <a:lnTo>
                    <a:pt x="249" y="695"/>
                  </a:lnTo>
                  <a:lnTo>
                    <a:pt x="249" y="695"/>
                  </a:lnTo>
                  <a:lnTo>
                    <a:pt x="334" y="678"/>
                  </a:lnTo>
                  <a:lnTo>
                    <a:pt x="283" y="628"/>
                  </a:lnTo>
                  <a:lnTo>
                    <a:pt x="283" y="628"/>
                  </a:lnTo>
                  <a:lnTo>
                    <a:pt x="322" y="561"/>
                  </a:lnTo>
                  <a:lnTo>
                    <a:pt x="396" y="549"/>
                  </a:lnTo>
                  <a:lnTo>
                    <a:pt x="537" y="538"/>
                  </a:lnTo>
                  <a:lnTo>
                    <a:pt x="531" y="594"/>
                  </a:lnTo>
                  <a:lnTo>
                    <a:pt x="554" y="656"/>
                  </a:lnTo>
                  <a:lnTo>
                    <a:pt x="622" y="690"/>
                  </a:lnTo>
                  <a:lnTo>
                    <a:pt x="672" y="650"/>
                  </a:lnTo>
                  <a:lnTo>
                    <a:pt x="701" y="566"/>
                  </a:lnTo>
                  <a:lnTo>
                    <a:pt x="695" y="510"/>
                  </a:lnTo>
                  <a:lnTo>
                    <a:pt x="599" y="488"/>
                  </a:lnTo>
                  <a:lnTo>
                    <a:pt x="543" y="465"/>
                  </a:lnTo>
                  <a:lnTo>
                    <a:pt x="509" y="426"/>
                  </a:lnTo>
                  <a:lnTo>
                    <a:pt x="520" y="392"/>
                  </a:lnTo>
                  <a:lnTo>
                    <a:pt x="554" y="325"/>
                  </a:lnTo>
                  <a:lnTo>
                    <a:pt x="599" y="308"/>
                  </a:lnTo>
                  <a:lnTo>
                    <a:pt x="701" y="303"/>
                  </a:lnTo>
                  <a:cubicBezTo>
                    <a:pt x="761" y="309"/>
                    <a:pt x="734" y="308"/>
                    <a:pt x="780" y="308"/>
                  </a:cubicBezTo>
                  <a:lnTo>
                    <a:pt x="853" y="308"/>
                  </a:lnTo>
                  <a:lnTo>
                    <a:pt x="955" y="308"/>
                  </a:lnTo>
                  <a:lnTo>
                    <a:pt x="1023" y="286"/>
                  </a:lnTo>
                  <a:lnTo>
                    <a:pt x="1028" y="263"/>
                  </a:lnTo>
                  <a:lnTo>
                    <a:pt x="983" y="247"/>
                  </a:lnTo>
                  <a:cubicBezTo>
                    <a:pt x="978" y="245"/>
                    <a:pt x="972" y="242"/>
                    <a:pt x="966" y="241"/>
                  </a:cubicBezTo>
                  <a:cubicBezTo>
                    <a:pt x="934" y="234"/>
                    <a:pt x="935" y="235"/>
                    <a:pt x="904" y="235"/>
                  </a:cubicBezTo>
                  <a:lnTo>
                    <a:pt x="904" y="235"/>
                  </a:lnTo>
                  <a:lnTo>
                    <a:pt x="904" y="235"/>
                  </a:lnTo>
                  <a:lnTo>
                    <a:pt x="881" y="196"/>
                  </a:lnTo>
                  <a:lnTo>
                    <a:pt x="898" y="174"/>
                  </a:lnTo>
                  <a:lnTo>
                    <a:pt x="1113" y="151"/>
                  </a:lnTo>
                  <a:lnTo>
                    <a:pt x="1175" y="151"/>
                  </a:lnTo>
                  <a:lnTo>
                    <a:pt x="1170" y="263"/>
                  </a:lnTo>
                  <a:lnTo>
                    <a:pt x="1158" y="325"/>
                  </a:lnTo>
                  <a:lnTo>
                    <a:pt x="1107" y="348"/>
                  </a:lnTo>
                  <a:lnTo>
                    <a:pt x="1096" y="353"/>
                  </a:lnTo>
                  <a:lnTo>
                    <a:pt x="1034" y="364"/>
                  </a:lnTo>
                  <a:lnTo>
                    <a:pt x="972" y="364"/>
                  </a:lnTo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426">
              <a:extLst>
                <a:ext uri="{FF2B5EF4-FFF2-40B4-BE49-F238E27FC236}">
                  <a16:creationId xmlns:a16="http://schemas.microsoft.com/office/drawing/2014/main" id="{7A2BC585-20D1-47EF-82A1-DD33947FF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" y="17767"/>
              <a:ext cx="1102" cy="628"/>
            </a:xfrm>
            <a:custGeom>
              <a:avLst/>
              <a:gdLst>
                <a:gd name="T0" fmla="*/ 554 w 1175"/>
                <a:gd name="T1" fmla="*/ 0 h 695"/>
                <a:gd name="T2" fmla="*/ 667 w 1175"/>
                <a:gd name="T3" fmla="*/ 34 h 695"/>
                <a:gd name="T4" fmla="*/ 689 w 1175"/>
                <a:gd name="T5" fmla="*/ 140 h 695"/>
                <a:gd name="T6" fmla="*/ 565 w 1175"/>
                <a:gd name="T7" fmla="*/ 95 h 695"/>
                <a:gd name="T8" fmla="*/ 418 w 1175"/>
                <a:gd name="T9" fmla="*/ 112 h 695"/>
                <a:gd name="T10" fmla="*/ 526 w 1175"/>
                <a:gd name="T11" fmla="*/ 157 h 695"/>
                <a:gd name="T12" fmla="*/ 447 w 1175"/>
                <a:gd name="T13" fmla="*/ 291 h 695"/>
                <a:gd name="T14" fmla="*/ 249 w 1175"/>
                <a:gd name="T15" fmla="*/ 303 h 695"/>
                <a:gd name="T16" fmla="*/ 147 w 1175"/>
                <a:gd name="T17" fmla="*/ 387 h 695"/>
                <a:gd name="T18" fmla="*/ 362 w 1175"/>
                <a:gd name="T19" fmla="*/ 387 h 695"/>
                <a:gd name="T20" fmla="*/ 215 w 1175"/>
                <a:gd name="T21" fmla="*/ 510 h 695"/>
                <a:gd name="T22" fmla="*/ 96 w 1175"/>
                <a:gd name="T23" fmla="*/ 398 h 695"/>
                <a:gd name="T24" fmla="*/ 0 w 1175"/>
                <a:gd name="T25" fmla="*/ 527 h 695"/>
                <a:gd name="T26" fmla="*/ 79 w 1175"/>
                <a:gd name="T27" fmla="*/ 605 h 695"/>
                <a:gd name="T28" fmla="*/ 113 w 1175"/>
                <a:gd name="T29" fmla="*/ 690 h 695"/>
                <a:gd name="T30" fmla="*/ 249 w 1175"/>
                <a:gd name="T31" fmla="*/ 695 h 695"/>
                <a:gd name="T32" fmla="*/ 334 w 1175"/>
                <a:gd name="T33" fmla="*/ 678 h 695"/>
                <a:gd name="T34" fmla="*/ 283 w 1175"/>
                <a:gd name="T35" fmla="*/ 628 h 695"/>
                <a:gd name="T36" fmla="*/ 396 w 1175"/>
                <a:gd name="T37" fmla="*/ 549 h 695"/>
                <a:gd name="T38" fmla="*/ 531 w 1175"/>
                <a:gd name="T39" fmla="*/ 594 h 695"/>
                <a:gd name="T40" fmla="*/ 622 w 1175"/>
                <a:gd name="T41" fmla="*/ 690 h 695"/>
                <a:gd name="T42" fmla="*/ 701 w 1175"/>
                <a:gd name="T43" fmla="*/ 566 h 695"/>
                <a:gd name="T44" fmla="*/ 599 w 1175"/>
                <a:gd name="T45" fmla="*/ 488 h 695"/>
                <a:gd name="T46" fmla="*/ 509 w 1175"/>
                <a:gd name="T47" fmla="*/ 426 h 695"/>
                <a:gd name="T48" fmla="*/ 554 w 1175"/>
                <a:gd name="T49" fmla="*/ 325 h 695"/>
                <a:gd name="T50" fmla="*/ 701 w 1175"/>
                <a:gd name="T51" fmla="*/ 303 h 695"/>
                <a:gd name="T52" fmla="*/ 853 w 1175"/>
                <a:gd name="T53" fmla="*/ 308 h 695"/>
                <a:gd name="T54" fmla="*/ 1023 w 1175"/>
                <a:gd name="T55" fmla="*/ 286 h 695"/>
                <a:gd name="T56" fmla="*/ 983 w 1175"/>
                <a:gd name="T57" fmla="*/ 247 h 695"/>
                <a:gd name="T58" fmla="*/ 904 w 1175"/>
                <a:gd name="T59" fmla="*/ 235 h 695"/>
                <a:gd name="T60" fmla="*/ 904 w 1175"/>
                <a:gd name="T61" fmla="*/ 235 h 695"/>
                <a:gd name="T62" fmla="*/ 898 w 1175"/>
                <a:gd name="T63" fmla="*/ 174 h 695"/>
                <a:gd name="T64" fmla="*/ 1175 w 1175"/>
                <a:gd name="T65" fmla="*/ 151 h 695"/>
                <a:gd name="T66" fmla="*/ 1158 w 1175"/>
                <a:gd name="T67" fmla="*/ 325 h 695"/>
                <a:gd name="T68" fmla="*/ 1096 w 1175"/>
                <a:gd name="T69" fmla="*/ 353 h 695"/>
                <a:gd name="T70" fmla="*/ 972 w 1175"/>
                <a:gd name="T71" fmla="*/ 364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5" h="695">
                  <a:moveTo>
                    <a:pt x="554" y="0"/>
                  </a:moveTo>
                  <a:lnTo>
                    <a:pt x="554" y="0"/>
                  </a:lnTo>
                  <a:lnTo>
                    <a:pt x="599" y="56"/>
                  </a:lnTo>
                  <a:lnTo>
                    <a:pt x="667" y="34"/>
                  </a:lnTo>
                  <a:lnTo>
                    <a:pt x="706" y="67"/>
                  </a:lnTo>
                  <a:lnTo>
                    <a:pt x="689" y="140"/>
                  </a:lnTo>
                  <a:lnTo>
                    <a:pt x="605" y="140"/>
                  </a:lnTo>
                  <a:lnTo>
                    <a:pt x="565" y="95"/>
                  </a:lnTo>
                  <a:lnTo>
                    <a:pt x="492" y="84"/>
                  </a:lnTo>
                  <a:lnTo>
                    <a:pt x="418" y="112"/>
                  </a:lnTo>
                  <a:lnTo>
                    <a:pt x="435" y="163"/>
                  </a:lnTo>
                  <a:lnTo>
                    <a:pt x="526" y="157"/>
                  </a:lnTo>
                  <a:lnTo>
                    <a:pt x="509" y="247"/>
                  </a:lnTo>
                  <a:lnTo>
                    <a:pt x="447" y="291"/>
                  </a:lnTo>
                  <a:lnTo>
                    <a:pt x="345" y="291"/>
                  </a:lnTo>
                  <a:lnTo>
                    <a:pt x="249" y="303"/>
                  </a:lnTo>
                  <a:lnTo>
                    <a:pt x="164" y="325"/>
                  </a:lnTo>
                  <a:lnTo>
                    <a:pt x="147" y="387"/>
                  </a:lnTo>
                  <a:lnTo>
                    <a:pt x="260" y="415"/>
                  </a:lnTo>
                  <a:lnTo>
                    <a:pt x="362" y="387"/>
                  </a:lnTo>
                  <a:lnTo>
                    <a:pt x="367" y="460"/>
                  </a:lnTo>
                  <a:lnTo>
                    <a:pt x="215" y="510"/>
                  </a:lnTo>
                  <a:lnTo>
                    <a:pt x="142" y="493"/>
                  </a:lnTo>
                  <a:lnTo>
                    <a:pt x="96" y="398"/>
                  </a:lnTo>
                  <a:lnTo>
                    <a:pt x="17" y="448"/>
                  </a:lnTo>
                  <a:lnTo>
                    <a:pt x="0" y="527"/>
                  </a:lnTo>
                  <a:lnTo>
                    <a:pt x="119" y="527"/>
                  </a:lnTo>
                  <a:lnTo>
                    <a:pt x="79" y="605"/>
                  </a:lnTo>
                  <a:lnTo>
                    <a:pt x="23" y="622"/>
                  </a:lnTo>
                  <a:lnTo>
                    <a:pt x="113" y="690"/>
                  </a:lnTo>
                  <a:lnTo>
                    <a:pt x="158" y="667"/>
                  </a:lnTo>
                  <a:lnTo>
                    <a:pt x="249" y="695"/>
                  </a:lnTo>
                  <a:lnTo>
                    <a:pt x="249" y="695"/>
                  </a:lnTo>
                  <a:lnTo>
                    <a:pt x="334" y="678"/>
                  </a:lnTo>
                  <a:lnTo>
                    <a:pt x="283" y="628"/>
                  </a:lnTo>
                  <a:lnTo>
                    <a:pt x="283" y="628"/>
                  </a:lnTo>
                  <a:lnTo>
                    <a:pt x="322" y="561"/>
                  </a:lnTo>
                  <a:lnTo>
                    <a:pt x="396" y="549"/>
                  </a:lnTo>
                  <a:lnTo>
                    <a:pt x="537" y="538"/>
                  </a:lnTo>
                  <a:lnTo>
                    <a:pt x="531" y="594"/>
                  </a:lnTo>
                  <a:lnTo>
                    <a:pt x="554" y="656"/>
                  </a:lnTo>
                  <a:lnTo>
                    <a:pt x="622" y="690"/>
                  </a:lnTo>
                  <a:lnTo>
                    <a:pt x="672" y="650"/>
                  </a:lnTo>
                  <a:lnTo>
                    <a:pt x="701" y="566"/>
                  </a:lnTo>
                  <a:lnTo>
                    <a:pt x="695" y="510"/>
                  </a:lnTo>
                  <a:lnTo>
                    <a:pt x="599" y="488"/>
                  </a:lnTo>
                  <a:lnTo>
                    <a:pt x="543" y="465"/>
                  </a:lnTo>
                  <a:lnTo>
                    <a:pt x="509" y="426"/>
                  </a:lnTo>
                  <a:lnTo>
                    <a:pt x="520" y="392"/>
                  </a:lnTo>
                  <a:lnTo>
                    <a:pt x="554" y="325"/>
                  </a:lnTo>
                  <a:lnTo>
                    <a:pt x="599" y="308"/>
                  </a:lnTo>
                  <a:lnTo>
                    <a:pt x="701" y="303"/>
                  </a:lnTo>
                  <a:cubicBezTo>
                    <a:pt x="761" y="309"/>
                    <a:pt x="734" y="308"/>
                    <a:pt x="780" y="308"/>
                  </a:cubicBezTo>
                  <a:lnTo>
                    <a:pt x="853" y="308"/>
                  </a:lnTo>
                  <a:lnTo>
                    <a:pt x="955" y="308"/>
                  </a:lnTo>
                  <a:lnTo>
                    <a:pt x="1023" y="286"/>
                  </a:lnTo>
                  <a:lnTo>
                    <a:pt x="1028" y="263"/>
                  </a:lnTo>
                  <a:lnTo>
                    <a:pt x="983" y="247"/>
                  </a:lnTo>
                  <a:cubicBezTo>
                    <a:pt x="978" y="245"/>
                    <a:pt x="972" y="242"/>
                    <a:pt x="966" y="241"/>
                  </a:cubicBezTo>
                  <a:cubicBezTo>
                    <a:pt x="934" y="234"/>
                    <a:pt x="935" y="235"/>
                    <a:pt x="904" y="235"/>
                  </a:cubicBezTo>
                  <a:lnTo>
                    <a:pt x="904" y="235"/>
                  </a:lnTo>
                  <a:lnTo>
                    <a:pt x="904" y="235"/>
                  </a:lnTo>
                  <a:lnTo>
                    <a:pt x="881" y="196"/>
                  </a:lnTo>
                  <a:lnTo>
                    <a:pt x="898" y="174"/>
                  </a:lnTo>
                  <a:lnTo>
                    <a:pt x="1113" y="151"/>
                  </a:lnTo>
                  <a:lnTo>
                    <a:pt x="1175" y="151"/>
                  </a:lnTo>
                  <a:lnTo>
                    <a:pt x="1170" y="263"/>
                  </a:lnTo>
                  <a:lnTo>
                    <a:pt x="1158" y="325"/>
                  </a:lnTo>
                  <a:lnTo>
                    <a:pt x="1107" y="348"/>
                  </a:lnTo>
                  <a:lnTo>
                    <a:pt x="1096" y="353"/>
                  </a:lnTo>
                  <a:lnTo>
                    <a:pt x="1034" y="364"/>
                  </a:lnTo>
                  <a:lnTo>
                    <a:pt x="972" y="364"/>
                  </a:lnTo>
                </a:path>
              </a:pathLst>
            </a:custGeom>
            <a:noFill/>
            <a:ln w="25400" cap="flat">
              <a:solidFill>
                <a:srgbClr val="4F81B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Rectangle 429">
              <a:extLst>
                <a:ext uri="{FF2B5EF4-FFF2-40B4-BE49-F238E27FC236}">
                  <a16:creationId xmlns:a16="http://schemas.microsoft.com/office/drawing/2014/main" id="{16C7BF6E-9199-42C0-B5FE-739D3A7AC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22" y="17332"/>
              <a:ext cx="176" cy="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700" b="1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 Bold" panose="020B0704020202020204" pitchFamily="34" charset="0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1" name="Rectangle 431">
              <a:extLst>
                <a:ext uri="{FF2B5EF4-FFF2-40B4-BE49-F238E27FC236}">
                  <a16:creationId xmlns:a16="http://schemas.microsoft.com/office/drawing/2014/main" id="{755DBB29-FA30-47B6-853B-3E44773116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7" y="17332"/>
              <a:ext cx="0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5" name="Rectangle 435">
              <a:extLst>
                <a:ext uri="{FF2B5EF4-FFF2-40B4-BE49-F238E27FC236}">
                  <a16:creationId xmlns:a16="http://schemas.microsoft.com/office/drawing/2014/main" id="{6F255091-FA16-43D2-990D-C5CAC32096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3" y="17332"/>
              <a:ext cx="0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24" name="Rectangle 436">
              <a:extLst>
                <a:ext uri="{FF2B5EF4-FFF2-40B4-BE49-F238E27FC236}">
                  <a16:creationId xmlns:a16="http://schemas.microsoft.com/office/drawing/2014/main" id="{26BEFC46-3841-45BE-9E21-9D97C9FE8D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6" y="17332"/>
              <a:ext cx="6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7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 Bold" panose="020B0704020202020204" pitchFamily="34" charset="0"/>
                </a:rPr>
                <a:t> 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36" name="Rectangle 441">
              <a:extLst>
                <a:ext uri="{FF2B5EF4-FFF2-40B4-BE49-F238E27FC236}">
                  <a16:creationId xmlns:a16="http://schemas.microsoft.com/office/drawing/2014/main" id="{2EDE7E4F-DC52-45BE-8ABE-F99C23A73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7" y="17332"/>
              <a:ext cx="176" cy="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700" b="1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Helvetica Bold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39" name="Rectangle 444">
              <a:extLst>
                <a:ext uri="{FF2B5EF4-FFF2-40B4-BE49-F238E27FC236}">
                  <a16:creationId xmlns:a16="http://schemas.microsoft.com/office/drawing/2014/main" id="{A52C9FC4-0A10-4160-BC02-3DC5098321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0" y="18394"/>
              <a:ext cx="0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42" name="Rectangle 447">
              <a:extLst>
                <a:ext uri="{FF2B5EF4-FFF2-40B4-BE49-F238E27FC236}">
                  <a16:creationId xmlns:a16="http://schemas.microsoft.com/office/drawing/2014/main" id="{AAD9ED98-0AD9-483E-A902-8E72CEBAF1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1" y="18394"/>
              <a:ext cx="0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46" name="Rectangle 451">
              <a:extLst>
                <a:ext uri="{FF2B5EF4-FFF2-40B4-BE49-F238E27FC236}">
                  <a16:creationId xmlns:a16="http://schemas.microsoft.com/office/drawing/2014/main" id="{629A05E9-6880-4524-8911-BAC396C28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0" y="18394"/>
              <a:ext cx="47" cy="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100" b="1" i="1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 Bold Italic" panose="020B0704020202090204" pitchFamily="34" charset="0"/>
                </a:rPr>
                <a:t> 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5" name="Rectangle 465">
              <a:extLst>
                <a:ext uri="{FF2B5EF4-FFF2-40B4-BE49-F238E27FC236}">
                  <a16:creationId xmlns:a16="http://schemas.microsoft.com/office/drawing/2014/main" id="{AB2A702D-5D11-4490-89D8-3D95C4EBC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7" y="18791"/>
              <a:ext cx="131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100" b="1" i="1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 Bold Italic" panose="020B0704020202090204" pitchFamily="34" charset="0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0" name="Rectangle 468">
              <a:extLst>
                <a:ext uri="{FF2B5EF4-FFF2-40B4-BE49-F238E27FC236}">
                  <a16:creationId xmlns:a16="http://schemas.microsoft.com/office/drawing/2014/main" id="{2D9F6DBC-07D5-4D17-AD76-6D54D908F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1" y="17671"/>
              <a:ext cx="17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1" name="Rectangle 477">
              <a:extLst>
                <a:ext uri="{FF2B5EF4-FFF2-40B4-BE49-F238E27FC236}">
                  <a16:creationId xmlns:a16="http://schemas.microsoft.com/office/drawing/2014/main" id="{1887D930-B0EC-4873-B015-05E4E153A1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9" y="18034"/>
              <a:ext cx="17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2" name="Freeform 478">
              <a:extLst>
                <a:ext uri="{FF2B5EF4-FFF2-40B4-BE49-F238E27FC236}">
                  <a16:creationId xmlns:a16="http://schemas.microsoft.com/office/drawing/2014/main" id="{9A3FA550-F9BA-46CE-B942-72968A203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7" y="18790"/>
              <a:ext cx="1675" cy="110"/>
            </a:xfrm>
            <a:custGeom>
              <a:avLst/>
              <a:gdLst>
                <a:gd name="T0" fmla="*/ 0 w 1785"/>
                <a:gd name="T1" fmla="*/ 122 h 122"/>
                <a:gd name="T2" fmla="*/ 0 w 1785"/>
                <a:gd name="T3" fmla="*/ 122 h 122"/>
                <a:gd name="T4" fmla="*/ 1785 w 1785"/>
                <a:gd name="T5" fmla="*/ 122 h 122"/>
                <a:gd name="T6" fmla="*/ 1785 w 1785"/>
                <a:gd name="T7" fmla="*/ 0 h 122"/>
                <a:gd name="T8" fmla="*/ 0 w 1785"/>
                <a:gd name="T9" fmla="*/ 0 h 122"/>
                <a:gd name="T10" fmla="*/ 0 w 1785"/>
                <a:gd name="T11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5" h="122">
                  <a:moveTo>
                    <a:pt x="0" y="122"/>
                  </a:moveTo>
                  <a:lnTo>
                    <a:pt x="0" y="122"/>
                  </a:lnTo>
                  <a:lnTo>
                    <a:pt x="1785" y="122"/>
                  </a:lnTo>
                  <a:lnTo>
                    <a:pt x="1785" y="0"/>
                  </a:lnTo>
                  <a:lnTo>
                    <a:pt x="0" y="0"/>
                  </a:lnTo>
                  <a:lnTo>
                    <a:pt x="0" y="122"/>
                  </a:lnTo>
                  <a:close/>
                </a:path>
              </a:pathLst>
            </a:custGeom>
            <a:solidFill>
              <a:srgbClr val="7F7F7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79">
              <a:extLst>
                <a:ext uri="{FF2B5EF4-FFF2-40B4-BE49-F238E27FC236}">
                  <a16:creationId xmlns:a16="http://schemas.microsoft.com/office/drawing/2014/main" id="{1A544685-DCA9-4CA2-BFEF-868A7FA5D4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2" y="18160"/>
              <a:ext cx="661" cy="740"/>
            </a:xfrm>
            <a:custGeom>
              <a:avLst/>
              <a:gdLst>
                <a:gd name="T0" fmla="*/ 0 w 705"/>
                <a:gd name="T1" fmla="*/ 698 h 820"/>
                <a:gd name="T2" fmla="*/ 0 w 705"/>
                <a:gd name="T3" fmla="*/ 698 h 820"/>
                <a:gd name="T4" fmla="*/ 705 w 705"/>
                <a:gd name="T5" fmla="*/ 0 h 820"/>
                <a:gd name="T6" fmla="*/ 705 w 705"/>
                <a:gd name="T7" fmla="*/ 123 h 820"/>
                <a:gd name="T8" fmla="*/ 0 w 705"/>
                <a:gd name="T9" fmla="*/ 820 h 820"/>
                <a:gd name="T10" fmla="*/ 0 w 705"/>
                <a:gd name="T11" fmla="*/ 698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5" h="820">
                  <a:moveTo>
                    <a:pt x="0" y="698"/>
                  </a:moveTo>
                  <a:lnTo>
                    <a:pt x="0" y="698"/>
                  </a:lnTo>
                  <a:lnTo>
                    <a:pt x="705" y="0"/>
                  </a:lnTo>
                  <a:lnTo>
                    <a:pt x="705" y="123"/>
                  </a:lnTo>
                  <a:lnTo>
                    <a:pt x="0" y="820"/>
                  </a:lnTo>
                  <a:lnTo>
                    <a:pt x="0" y="698"/>
                  </a:lnTo>
                  <a:close/>
                </a:path>
              </a:pathLst>
            </a:custGeom>
            <a:solidFill>
              <a:srgbClr val="66666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80">
              <a:extLst>
                <a:ext uri="{FF2B5EF4-FFF2-40B4-BE49-F238E27FC236}">
                  <a16:creationId xmlns:a16="http://schemas.microsoft.com/office/drawing/2014/main" id="{C6D77FAD-F002-4788-BBCE-9705B89D96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7" y="18160"/>
              <a:ext cx="2336" cy="630"/>
            </a:xfrm>
            <a:custGeom>
              <a:avLst/>
              <a:gdLst>
                <a:gd name="T0" fmla="*/ 0 w 2490"/>
                <a:gd name="T1" fmla="*/ 698 h 698"/>
                <a:gd name="T2" fmla="*/ 0 w 2490"/>
                <a:gd name="T3" fmla="*/ 698 h 698"/>
                <a:gd name="T4" fmla="*/ 705 w 2490"/>
                <a:gd name="T5" fmla="*/ 0 h 698"/>
                <a:gd name="T6" fmla="*/ 2490 w 2490"/>
                <a:gd name="T7" fmla="*/ 0 h 698"/>
                <a:gd name="T8" fmla="*/ 1785 w 2490"/>
                <a:gd name="T9" fmla="*/ 698 h 698"/>
                <a:gd name="T10" fmla="*/ 0 w 2490"/>
                <a:gd name="T11" fmla="*/ 698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90" h="698">
                  <a:moveTo>
                    <a:pt x="0" y="698"/>
                  </a:moveTo>
                  <a:lnTo>
                    <a:pt x="0" y="698"/>
                  </a:lnTo>
                  <a:lnTo>
                    <a:pt x="705" y="0"/>
                  </a:lnTo>
                  <a:lnTo>
                    <a:pt x="2490" y="0"/>
                  </a:lnTo>
                  <a:lnTo>
                    <a:pt x="1785" y="698"/>
                  </a:lnTo>
                  <a:lnTo>
                    <a:pt x="0" y="698"/>
                  </a:lnTo>
                  <a:close/>
                </a:path>
              </a:pathLst>
            </a:custGeom>
            <a:solidFill>
              <a:srgbClr val="98989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481">
              <a:extLst>
                <a:ext uri="{FF2B5EF4-FFF2-40B4-BE49-F238E27FC236}">
                  <a16:creationId xmlns:a16="http://schemas.microsoft.com/office/drawing/2014/main" id="{9F77B2AB-C844-49D1-942A-362FAE4D0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7" y="18447"/>
              <a:ext cx="1641" cy="322"/>
            </a:xfrm>
            <a:custGeom>
              <a:avLst/>
              <a:gdLst>
                <a:gd name="T0" fmla="*/ 0 w 1750"/>
                <a:gd name="T1" fmla="*/ 356 h 356"/>
                <a:gd name="T2" fmla="*/ 0 w 1750"/>
                <a:gd name="T3" fmla="*/ 356 h 356"/>
                <a:gd name="T4" fmla="*/ 1750 w 1750"/>
                <a:gd name="T5" fmla="*/ 356 h 356"/>
                <a:gd name="T6" fmla="*/ 1750 w 1750"/>
                <a:gd name="T7" fmla="*/ 0 h 356"/>
                <a:gd name="T8" fmla="*/ 0 w 1750"/>
                <a:gd name="T9" fmla="*/ 0 h 356"/>
                <a:gd name="T10" fmla="*/ 0 w 1750"/>
                <a:gd name="T11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50" h="356">
                  <a:moveTo>
                    <a:pt x="0" y="356"/>
                  </a:moveTo>
                  <a:lnTo>
                    <a:pt x="0" y="356"/>
                  </a:lnTo>
                  <a:lnTo>
                    <a:pt x="1750" y="356"/>
                  </a:lnTo>
                  <a:lnTo>
                    <a:pt x="1750" y="0"/>
                  </a:lnTo>
                  <a:lnTo>
                    <a:pt x="0" y="0"/>
                  </a:lnTo>
                  <a:lnTo>
                    <a:pt x="0" y="356"/>
                  </a:lnTo>
                  <a:close/>
                </a:path>
              </a:pathLst>
            </a:custGeom>
            <a:solidFill>
              <a:srgbClr val="C0504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482">
              <a:extLst>
                <a:ext uri="{FF2B5EF4-FFF2-40B4-BE49-F238E27FC236}">
                  <a16:creationId xmlns:a16="http://schemas.microsoft.com/office/drawing/2014/main" id="{5FC1D05F-4B24-43F1-AE52-5A717D562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8" y="17799"/>
              <a:ext cx="678" cy="970"/>
            </a:xfrm>
            <a:custGeom>
              <a:avLst/>
              <a:gdLst>
                <a:gd name="T0" fmla="*/ 0 w 723"/>
                <a:gd name="T1" fmla="*/ 718 h 1074"/>
                <a:gd name="T2" fmla="*/ 0 w 723"/>
                <a:gd name="T3" fmla="*/ 718 h 1074"/>
                <a:gd name="T4" fmla="*/ 723 w 723"/>
                <a:gd name="T5" fmla="*/ 0 h 1074"/>
                <a:gd name="T6" fmla="*/ 723 w 723"/>
                <a:gd name="T7" fmla="*/ 356 h 1074"/>
                <a:gd name="T8" fmla="*/ 0 w 723"/>
                <a:gd name="T9" fmla="*/ 1074 h 1074"/>
                <a:gd name="T10" fmla="*/ 0 w 723"/>
                <a:gd name="T11" fmla="*/ 718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3" h="1074">
                  <a:moveTo>
                    <a:pt x="0" y="718"/>
                  </a:moveTo>
                  <a:lnTo>
                    <a:pt x="0" y="718"/>
                  </a:lnTo>
                  <a:lnTo>
                    <a:pt x="723" y="0"/>
                  </a:lnTo>
                  <a:lnTo>
                    <a:pt x="723" y="356"/>
                  </a:lnTo>
                  <a:lnTo>
                    <a:pt x="0" y="1074"/>
                  </a:lnTo>
                  <a:lnTo>
                    <a:pt x="0" y="718"/>
                  </a:lnTo>
                  <a:close/>
                </a:path>
              </a:pathLst>
            </a:custGeom>
            <a:solidFill>
              <a:srgbClr val="9A403E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483">
              <a:extLst>
                <a:ext uri="{FF2B5EF4-FFF2-40B4-BE49-F238E27FC236}">
                  <a16:creationId xmlns:a16="http://schemas.microsoft.com/office/drawing/2014/main" id="{3E400308-2471-48D9-A476-A495EEF169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7" y="17799"/>
              <a:ext cx="2319" cy="648"/>
            </a:xfrm>
            <a:custGeom>
              <a:avLst/>
              <a:gdLst>
                <a:gd name="T0" fmla="*/ 0 w 2473"/>
                <a:gd name="T1" fmla="*/ 718 h 718"/>
                <a:gd name="T2" fmla="*/ 0 w 2473"/>
                <a:gd name="T3" fmla="*/ 718 h 718"/>
                <a:gd name="T4" fmla="*/ 724 w 2473"/>
                <a:gd name="T5" fmla="*/ 0 h 718"/>
                <a:gd name="T6" fmla="*/ 2473 w 2473"/>
                <a:gd name="T7" fmla="*/ 0 h 718"/>
                <a:gd name="T8" fmla="*/ 1750 w 2473"/>
                <a:gd name="T9" fmla="*/ 718 h 718"/>
                <a:gd name="T10" fmla="*/ 0 w 2473"/>
                <a:gd name="T11" fmla="*/ 718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73" h="718">
                  <a:moveTo>
                    <a:pt x="0" y="718"/>
                  </a:moveTo>
                  <a:lnTo>
                    <a:pt x="0" y="718"/>
                  </a:lnTo>
                  <a:lnTo>
                    <a:pt x="724" y="0"/>
                  </a:lnTo>
                  <a:lnTo>
                    <a:pt x="2473" y="0"/>
                  </a:lnTo>
                  <a:lnTo>
                    <a:pt x="1750" y="718"/>
                  </a:lnTo>
                  <a:lnTo>
                    <a:pt x="0" y="718"/>
                  </a:lnTo>
                  <a:close/>
                </a:path>
              </a:pathLst>
            </a:custGeom>
            <a:solidFill>
              <a:srgbClr val="CC727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484">
              <a:extLst>
                <a:ext uri="{FF2B5EF4-FFF2-40B4-BE49-F238E27FC236}">
                  <a16:creationId xmlns:a16="http://schemas.microsoft.com/office/drawing/2014/main" id="{E503F78E-F9BD-47F7-A5B0-C5C293C7893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2" y="18449"/>
              <a:ext cx="344" cy="330"/>
            </a:xfrm>
            <a:custGeom>
              <a:avLst/>
              <a:gdLst>
                <a:gd name="T0" fmla="*/ 45 w 367"/>
                <a:gd name="T1" fmla="*/ 0 h 365"/>
                <a:gd name="T2" fmla="*/ 45 w 367"/>
                <a:gd name="T3" fmla="*/ 0 h 365"/>
                <a:gd name="T4" fmla="*/ 51 w 367"/>
                <a:gd name="T5" fmla="*/ 84 h 365"/>
                <a:gd name="T6" fmla="*/ 0 w 367"/>
                <a:gd name="T7" fmla="*/ 140 h 365"/>
                <a:gd name="T8" fmla="*/ 51 w 367"/>
                <a:gd name="T9" fmla="*/ 208 h 365"/>
                <a:gd name="T10" fmla="*/ 102 w 367"/>
                <a:gd name="T11" fmla="*/ 247 h 365"/>
                <a:gd name="T12" fmla="*/ 119 w 367"/>
                <a:gd name="T13" fmla="*/ 303 h 365"/>
                <a:gd name="T14" fmla="*/ 119 w 367"/>
                <a:gd name="T15" fmla="*/ 303 h 365"/>
                <a:gd name="T16" fmla="*/ 164 w 367"/>
                <a:gd name="T17" fmla="*/ 365 h 365"/>
                <a:gd name="T18" fmla="*/ 226 w 367"/>
                <a:gd name="T19" fmla="*/ 359 h 365"/>
                <a:gd name="T20" fmla="*/ 215 w 367"/>
                <a:gd name="T21" fmla="*/ 309 h 365"/>
                <a:gd name="T22" fmla="*/ 215 w 367"/>
                <a:gd name="T23" fmla="*/ 309 h 365"/>
                <a:gd name="T24" fmla="*/ 243 w 367"/>
                <a:gd name="T25" fmla="*/ 252 h 365"/>
                <a:gd name="T26" fmla="*/ 361 w 367"/>
                <a:gd name="T27" fmla="*/ 252 h 365"/>
                <a:gd name="T28" fmla="*/ 367 w 367"/>
                <a:gd name="T29" fmla="*/ 185 h 365"/>
                <a:gd name="T30" fmla="*/ 367 w 367"/>
                <a:gd name="T31" fmla="*/ 185 h 365"/>
                <a:gd name="T32" fmla="*/ 277 w 367"/>
                <a:gd name="T33" fmla="*/ 146 h 365"/>
                <a:gd name="T34" fmla="*/ 215 w 367"/>
                <a:gd name="T35" fmla="*/ 185 h 365"/>
                <a:gd name="T36" fmla="*/ 152 w 367"/>
                <a:gd name="T37" fmla="*/ 185 h 365"/>
                <a:gd name="T38" fmla="*/ 152 w 367"/>
                <a:gd name="T39" fmla="*/ 185 h 365"/>
                <a:gd name="T40" fmla="*/ 135 w 367"/>
                <a:gd name="T41" fmla="*/ 124 h 365"/>
                <a:gd name="T42" fmla="*/ 209 w 367"/>
                <a:gd name="T43" fmla="*/ 79 h 365"/>
                <a:gd name="T44" fmla="*/ 209 w 367"/>
                <a:gd name="T45" fmla="*/ 79 h 365"/>
                <a:gd name="T46" fmla="*/ 175 w 367"/>
                <a:gd name="T47" fmla="*/ 6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" h="365">
                  <a:moveTo>
                    <a:pt x="45" y="0"/>
                  </a:moveTo>
                  <a:lnTo>
                    <a:pt x="45" y="0"/>
                  </a:lnTo>
                  <a:lnTo>
                    <a:pt x="51" y="84"/>
                  </a:lnTo>
                  <a:lnTo>
                    <a:pt x="0" y="140"/>
                  </a:lnTo>
                  <a:lnTo>
                    <a:pt x="51" y="208"/>
                  </a:lnTo>
                  <a:lnTo>
                    <a:pt x="102" y="247"/>
                  </a:lnTo>
                  <a:lnTo>
                    <a:pt x="119" y="303"/>
                  </a:lnTo>
                  <a:lnTo>
                    <a:pt x="119" y="303"/>
                  </a:lnTo>
                  <a:lnTo>
                    <a:pt x="164" y="365"/>
                  </a:lnTo>
                  <a:lnTo>
                    <a:pt x="226" y="359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43" y="252"/>
                  </a:lnTo>
                  <a:lnTo>
                    <a:pt x="361" y="252"/>
                  </a:lnTo>
                  <a:lnTo>
                    <a:pt x="367" y="185"/>
                  </a:lnTo>
                  <a:lnTo>
                    <a:pt x="367" y="185"/>
                  </a:lnTo>
                  <a:lnTo>
                    <a:pt x="277" y="146"/>
                  </a:lnTo>
                  <a:lnTo>
                    <a:pt x="215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35" y="124"/>
                  </a:lnTo>
                  <a:lnTo>
                    <a:pt x="209" y="79"/>
                  </a:lnTo>
                  <a:lnTo>
                    <a:pt x="209" y="79"/>
                  </a:lnTo>
                  <a:lnTo>
                    <a:pt x="175" y="6"/>
                  </a:lnTo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485">
              <a:extLst>
                <a:ext uri="{FF2B5EF4-FFF2-40B4-BE49-F238E27FC236}">
                  <a16:creationId xmlns:a16="http://schemas.microsoft.com/office/drawing/2014/main" id="{E06A71C6-6F28-4F04-9759-C0F1BF8F5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2" y="18449"/>
              <a:ext cx="344" cy="330"/>
            </a:xfrm>
            <a:custGeom>
              <a:avLst/>
              <a:gdLst>
                <a:gd name="T0" fmla="*/ 45 w 367"/>
                <a:gd name="T1" fmla="*/ 0 h 365"/>
                <a:gd name="T2" fmla="*/ 45 w 367"/>
                <a:gd name="T3" fmla="*/ 0 h 365"/>
                <a:gd name="T4" fmla="*/ 51 w 367"/>
                <a:gd name="T5" fmla="*/ 84 h 365"/>
                <a:gd name="T6" fmla="*/ 0 w 367"/>
                <a:gd name="T7" fmla="*/ 140 h 365"/>
                <a:gd name="T8" fmla="*/ 51 w 367"/>
                <a:gd name="T9" fmla="*/ 208 h 365"/>
                <a:gd name="T10" fmla="*/ 102 w 367"/>
                <a:gd name="T11" fmla="*/ 247 h 365"/>
                <a:gd name="T12" fmla="*/ 119 w 367"/>
                <a:gd name="T13" fmla="*/ 303 h 365"/>
                <a:gd name="T14" fmla="*/ 119 w 367"/>
                <a:gd name="T15" fmla="*/ 303 h 365"/>
                <a:gd name="T16" fmla="*/ 164 w 367"/>
                <a:gd name="T17" fmla="*/ 365 h 365"/>
                <a:gd name="T18" fmla="*/ 226 w 367"/>
                <a:gd name="T19" fmla="*/ 359 h 365"/>
                <a:gd name="T20" fmla="*/ 215 w 367"/>
                <a:gd name="T21" fmla="*/ 309 h 365"/>
                <a:gd name="T22" fmla="*/ 215 w 367"/>
                <a:gd name="T23" fmla="*/ 309 h 365"/>
                <a:gd name="T24" fmla="*/ 243 w 367"/>
                <a:gd name="T25" fmla="*/ 252 h 365"/>
                <a:gd name="T26" fmla="*/ 361 w 367"/>
                <a:gd name="T27" fmla="*/ 252 h 365"/>
                <a:gd name="T28" fmla="*/ 367 w 367"/>
                <a:gd name="T29" fmla="*/ 185 h 365"/>
                <a:gd name="T30" fmla="*/ 367 w 367"/>
                <a:gd name="T31" fmla="*/ 185 h 365"/>
                <a:gd name="T32" fmla="*/ 277 w 367"/>
                <a:gd name="T33" fmla="*/ 146 h 365"/>
                <a:gd name="T34" fmla="*/ 215 w 367"/>
                <a:gd name="T35" fmla="*/ 185 h 365"/>
                <a:gd name="T36" fmla="*/ 152 w 367"/>
                <a:gd name="T37" fmla="*/ 185 h 365"/>
                <a:gd name="T38" fmla="*/ 152 w 367"/>
                <a:gd name="T39" fmla="*/ 185 h 365"/>
                <a:gd name="T40" fmla="*/ 135 w 367"/>
                <a:gd name="T41" fmla="*/ 124 h 365"/>
                <a:gd name="T42" fmla="*/ 209 w 367"/>
                <a:gd name="T43" fmla="*/ 79 h 365"/>
                <a:gd name="T44" fmla="*/ 209 w 367"/>
                <a:gd name="T45" fmla="*/ 79 h 365"/>
                <a:gd name="T46" fmla="*/ 175 w 367"/>
                <a:gd name="T47" fmla="*/ 6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" h="365">
                  <a:moveTo>
                    <a:pt x="45" y="0"/>
                  </a:moveTo>
                  <a:lnTo>
                    <a:pt x="45" y="0"/>
                  </a:lnTo>
                  <a:lnTo>
                    <a:pt x="51" y="84"/>
                  </a:lnTo>
                  <a:lnTo>
                    <a:pt x="0" y="140"/>
                  </a:lnTo>
                  <a:lnTo>
                    <a:pt x="51" y="208"/>
                  </a:lnTo>
                  <a:lnTo>
                    <a:pt x="102" y="247"/>
                  </a:lnTo>
                  <a:lnTo>
                    <a:pt x="119" y="303"/>
                  </a:lnTo>
                  <a:lnTo>
                    <a:pt x="119" y="303"/>
                  </a:lnTo>
                  <a:lnTo>
                    <a:pt x="164" y="365"/>
                  </a:lnTo>
                  <a:lnTo>
                    <a:pt x="226" y="359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43" y="252"/>
                  </a:lnTo>
                  <a:lnTo>
                    <a:pt x="361" y="252"/>
                  </a:lnTo>
                  <a:lnTo>
                    <a:pt x="367" y="185"/>
                  </a:lnTo>
                  <a:lnTo>
                    <a:pt x="367" y="185"/>
                  </a:lnTo>
                  <a:lnTo>
                    <a:pt x="277" y="146"/>
                  </a:lnTo>
                  <a:lnTo>
                    <a:pt x="215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35" y="124"/>
                  </a:lnTo>
                  <a:lnTo>
                    <a:pt x="209" y="79"/>
                  </a:lnTo>
                  <a:lnTo>
                    <a:pt x="209" y="79"/>
                  </a:lnTo>
                  <a:lnTo>
                    <a:pt x="175" y="6"/>
                  </a:lnTo>
                </a:path>
              </a:pathLst>
            </a:custGeom>
            <a:noFill/>
            <a:ln w="25400" cap="flat">
              <a:solidFill>
                <a:srgbClr val="4F81B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486">
              <a:extLst>
                <a:ext uri="{FF2B5EF4-FFF2-40B4-BE49-F238E27FC236}">
                  <a16:creationId xmlns:a16="http://schemas.microsoft.com/office/drawing/2014/main" id="{7F932468-B263-4C9D-8E45-1FBB7DF69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4" y="18464"/>
              <a:ext cx="568" cy="304"/>
            </a:xfrm>
            <a:custGeom>
              <a:avLst/>
              <a:gdLst>
                <a:gd name="T0" fmla="*/ 249 w 605"/>
                <a:gd name="T1" fmla="*/ 331 h 336"/>
                <a:gd name="T2" fmla="*/ 249 w 605"/>
                <a:gd name="T3" fmla="*/ 331 h 336"/>
                <a:gd name="T4" fmla="*/ 164 w 605"/>
                <a:gd name="T5" fmla="*/ 308 h 336"/>
                <a:gd name="T6" fmla="*/ 136 w 605"/>
                <a:gd name="T7" fmla="*/ 252 h 336"/>
                <a:gd name="T8" fmla="*/ 187 w 605"/>
                <a:gd name="T9" fmla="*/ 196 h 336"/>
                <a:gd name="T10" fmla="*/ 176 w 605"/>
                <a:gd name="T11" fmla="*/ 146 h 336"/>
                <a:gd name="T12" fmla="*/ 97 w 605"/>
                <a:gd name="T13" fmla="*/ 135 h 336"/>
                <a:gd name="T14" fmla="*/ 57 w 605"/>
                <a:gd name="T15" fmla="*/ 151 h 336"/>
                <a:gd name="T16" fmla="*/ 12 w 605"/>
                <a:gd name="T17" fmla="*/ 112 h 336"/>
                <a:gd name="T18" fmla="*/ 0 w 605"/>
                <a:gd name="T19" fmla="*/ 50 h 336"/>
                <a:gd name="T20" fmla="*/ 142 w 605"/>
                <a:gd name="T21" fmla="*/ 45 h 336"/>
                <a:gd name="T22" fmla="*/ 193 w 605"/>
                <a:gd name="T23" fmla="*/ 6 h 336"/>
                <a:gd name="T24" fmla="*/ 294 w 605"/>
                <a:gd name="T25" fmla="*/ 0 h 336"/>
                <a:gd name="T26" fmla="*/ 322 w 605"/>
                <a:gd name="T27" fmla="*/ 95 h 336"/>
                <a:gd name="T28" fmla="*/ 243 w 605"/>
                <a:gd name="T29" fmla="*/ 107 h 336"/>
                <a:gd name="T30" fmla="*/ 277 w 605"/>
                <a:gd name="T31" fmla="*/ 146 h 336"/>
                <a:gd name="T32" fmla="*/ 311 w 605"/>
                <a:gd name="T33" fmla="*/ 207 h 336"/>
                <a:gd name="T34" fmla="*/ 390 w 605"/>
                <a:gd name="T35" fmla="*/ 235 h 336"/>
                <a:gd name="T36" fmla="*/ 407 w 605"/>
                <a:gd name="T37" fmla="*/ 135 h 336"/>
                <a:gd name="T38" fmla="*/ 407 w 605"/>
                <a:gd name="T39" fmla="*/ 73 h 336"/>
                <a:gd name="T40" fmla="*/ 475 w 605"/>
                <a:gd name="T41" fmla="*/ 17 h 336"/>
                <a:gd name="T42" fmla="*/ 543 w 605"/>
                <a:gd name="T43" fmla="*/ 0 h 336"/>
                <a:gd name="T44" fmla="*/ 599 w 605"/>
                <a:gd name="T45" fmla="*/ 56 h 336"/>
                <a:gd name="T46" fmla="*/ 605 w 605"/>
                <a:gd name="T47" fmla="*/ 140 h 336"/>
                <a:gd name="T48" fmla="*/ 531 w 605"/>
                <a:gd name="T49" fmla="*/ 207 h 336"/>
                <a:gd name="T50" fmla="*/ 531 w 605"/>
                <a:gd name="T51" fmla="*/ 207 h 336"/>
                <a:gd name="T52" fmla="*/ 498 w 605"/>
                <a:gd name="T53" fmla="*/ 264 h 336"/>
                <a:gd name="T54" fmla="*/ 548 w 605"/>
                <a:gd name="T55" fmla="*/ 314 h 336"/>
                <a:gd name="T56" fmla="*/ 441 w 605"/>
                <a:gd name="T57" fmla="*/ 314 h 336"/>
                <a:gd name="T58" fmla="*/ 345 w 605"/>
                <a:gd name="T59" fmla="*/ 308 h 336"/>
                <a:gd name="T60" fmla="*/ 283 w 605"/>
                <a:gd name="T61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5" h="336">
                  <a:moveTo>
                    <a:pt x="249" y="331"/>
                  </a:moveTo>
                  <a:lnTo>
                    <a:pt x="249" y="331"/>
                  </a:lnTo>
                  <a:lnTo>
                    <a:pt x="164" y="308"/>
                  </a:lnTo>
                  <a:lnTo>
                    <a:pt x="136" y="252"/>
                  </a:lnTo>
                  <a:lnTo>
                    <a:pt x="187" y="196"/>
                  </a:lnTo>
                  <a:lnTo>
                    <a:pt x="176" y="146"/>
                  </a:lnTo>
                  <a:lnTo>
                    <a:pt x="97" y="135"/>
                  </a:lnTo>
                  <a:lnTo>
                    <a:pt x="57" y="151"/>
                  </a:lnTo>
                  <a:lnTo>
                    <a:pt x="12" y="112"/>
                  </a:lnTo>
                  <a:lnTo>
                    <a:pt x="0" y="50"/>
                  </a:lnTo>
                  <a:lnTo>
                    <a:pt x="142" y="45"/>
                  </a:lnTo>
                  <a:lnTo>
                    <a:pt x="193" y="6"/>
                  </a:lnTo>
                  <a:lnTo>
                    <a:pt x="294" y="0"/>
                  </a:lnTo>
                  <a:lnTo>
                    <a:pt x="322" y="95"/>
                  </a:lnTo>
                  <a:lnTo>
                    <a:pt x="243" y="107"/>
                  </a:lnTo>
                  <a:lnTo>
                    <a:pt x="277" y="146"/>
                  </a:lnTo>
                  <a:lnTo>
                    <a:pt x="311" y="207"/>
                  </a:lnTo>
                  <a:lnTo>
                    <a:pt x="390" y="235"/>
                  </a:lnTo>
                  <a:lnTo>
                    <a:pt x="407" y="135"/>
                  </a:lnTo>
                  <a:lnTo>
                    <a:pt x="407" y="73"/>
                  </a:lnTo>
                  <a:lnTo>
                    <a:pt x="475" y="17"/>
                  </a:lnTo>
                  <a:lnTo>
                    <a:pt x="543" y="0"/>
                  </a:lnTo>
                  <a:lnTo>
                    <a:pt x="599" y="56"/>
                  </a:lnTo>
                  <a:lnTo>
                    <a:pt x="605" y="140"/>
                  </a:lnTo>
                  <a:lnTo>
                    <a:pt x="531" y="207"/>
                  </a:lnTo>
                  <a:lnTo>
                    <a:pt x="531" y="207"/>
                  </a:lnTo>
                  <a:lnTo>
                    <a:pt x="498" y="264"/>
                  </a:lnTo>
                  <a:lnTo>
                    <a:pt x="548" y="314"/>
                  </a:lnTo>
                  <a:lnTo>
                    <a:pt x="441" y="314"/>
                  </a:lnTo>
                  <a:lnTo>
                    <a:pt x="345" y="308"/>
                  </a:lnTo>
                  <a:lnTo>
                    <a:pt x="283" y="336"/>
                  </a:lnTo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487">
              <a:extLst>
                <a:ext uri="{FF2B5EF4-FFF2-40B4-BE49-F238E27FC236}">
                  <a16:creationId xmlns:a16="http://schemas.microsoft.com/office/drawing/2014/main" id="{0510E23E-5AA5-48FE-978B-5466263308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4" y="18464"/>
              <a:ext cx="568" cy="304"/>
            </a:xfrm>
            <a:custGeom>
              <a:avLst/>
              <a:gdLst>
                <a:gd name="T0" fmla="*/ 249 w 605"/>
                <a:gd name="T1" fmla="*/ 331 h 336"/>
                <a:gd name="T2" fmla="*/ 249 w 605"/>
                <a:gd name="T3" fmla="*/ 331 h 336"/>
                <a:gd name="T4" fmla="*/ 164 w 605"/>
                <a:gd name="T5" fmla="*/ 308 h 336"/>
                <a:gd name="T6" fmla="*/ 136 w 605"/>
                <a:gd name="T7" fmla="*/ 252 h 336"/>
                <a:gd name="T8" fmla="*/ 187 w 605"/>
                <a:gd name="T9" fmla="*/ 196 h 336"/>
                <a:gd name="T10" fmla="*/ 176 w 605"/>
                <a:gd name="T11" fmla="*/ 146 h 336"/>
                <a:gd name="T12" fmla="*/ 97 w 605"/>
                <a:gd name="T13" fmla="*/ 135 h 336"/>
                <a:gd name="T14" fmla="*/ 57 w 605"/>
                <a:gd name="T15" fmla="*/ 151 h 336"/>
                <a:gd name="T16" fmla="*/ 12 w 605"/>
                <a:gd name="T17" fmla="*/ 112 h 336"/>
                <a:gd name="T18" fmla="*/ 0 w 605"/>
                <a:gd name="T19" fmla="*/ 50 h 336"/>
                <a:gd name="T20" fmla="*/ 142 w 605"/>
                <a:gd name="T21" fmla="*/ 45 h 336"/>
                <a:gd name="T22" fmla="*/ 193 w 605"/>
                <a:gd name="T23" fmla="*/ 6 h 336"/>
                <a:gd name="T24" fmla="*/ 294 w 605"/>
                <a:gd name="T25" fmla="*/ 0 h 336"/>
                <a:gd name="T26" fmla="*/ 322 w 605"/>
                <a:gd name="T27" fmla="*/ 95 h 336"/>
                <a:gd name="T28" fmla="*/ 243 w 605"/>
                <a:gd name="T29" fmla="*/ 107 h 336"/>
                <a:gd name="T30" fmla="*/ 277 w 605"/>
                <a:gd name="T31" fmla="*/ 146 h 336"/>
                <a:gd name="T32" fmla="*/ 311 w 605"/>
                <a:gd name="T33" fmla="*/ 207 h 336"/>
                <a:gd name="T34" fmla="*/ 390 w 605"/>
                <a:gd name="T35" fmla="*/ 235 h 336"/>
                <a:gd name="T36" fmla="*/ 407 w 605"/>
                <a:gd name="T37" fmla="*/ 135 h 336"/>
                <a:gd name="T38" fmla="*/ 407 w 605"/>
                <a:gd name="T39" fmla="*/ 73 h 336"/>
                <a:gd name="T40" fmla="*/ 475 w 605"/>
                <a:gd name="T41" fmla="*/ 17 h 336"/>
                <a:gd name="T42" fmla="*/ 543 w 605"/>
                <a:gd name="T43" fmla="*/ 0 h 336"/>
                <a:gd name="T44" fmla="*/ 599 w 605"/>
                <a:gd name="T45" fmla="*/ 56 h 336"/>
                <a:gd name="T46" fmla="*/ 605 w 605"/>
                <a:gd name="T47" fmla="*/ 140 h 336"/>
                <a:gd name="T48" fmla="*/ 531 w 605"/>
                <a:gd name="T49" fmla="*/ 207 h 336"/>
                <a:gd name="T50" fmla="*/ 531 w 605"/>
                <a:gd name="T51" fmla="*/ 207 h 336"/>
                <a:gd name="T52" fmla="*/ 498 w 605"/>
                <a:gd name="T53" fmla="*/ 264 h 336"/>
                <a:gd name="T54" fmla="*/ 548 w 605"/>
                <a:gd name="T55" fmla="*/ 314 h 336"/>
                <a:gd name="T56" fmla="*/ 441 w 605"/>
                <a:gd name="T57" fmla="*/ 314 h 336"/>
                <a:gd name="T58" fmla="*/ 345 w 605"/>
                <a:gd name="T59" fmla="*/ 308 h 336"/>
                <a:gd name="T60" fmla="*/ 283 w 605"/>
                <a:gd name="T61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5" h="336">
                  <a:moveTo>
                    <a:pt x="249" y="331"/>
                  </a:moveTo>
                  <a:lnTo>
                    <a:pt x="249" y="331"/>
                  </a:lnTo>
                  <a:lnTo>
                    <a:pt x="164" y="308"/>
                  </a:lnTo>
                  <a:lnTo>
                    <a:pt x="136" y="252"/>
                  </a:lnTo>
                  <a:lnTo>
                    <a:pt x="187" y="196"/>
                  </a:lnTo>
                  <a:lnTo>
                    <a:pt x="176" y="146"/>
                  </a:lnTo>
                  <a:lnTo>
                    <a:pt x="97" y="135"/>
                  </a:lnTo>
                  <a:lnTo>
                    <a:pt x="57" y="151"/>
                  </a:lnTo>
                  <a:lnTo>
                    <a:pt x="12" y="112"/>
                  </a:lnTo>
                  <a:lnTo>
                    <a:pt x="0" y="50"/>
                  </a:lnTo>
                  <a:lnTo>
                    <a:pt x="142" y="45"/>
                  </a:lnTo>
                  <a:lnTo>
                    <a:pt x="193" y="6"/>
                  </a:lnTo>
                  <a:lnTo>
                    <a:pt x="294" y="0"/>
                  </a:lnTo>
                  <a:lnTo>
                    <a:pt x="322" y="95"/>
                  </a:lnTo>
                  <a:lnTo>
                    <a:pt x="243" y="107"/>
                  </a:lnTo>
                  <a:lnTo>
                    <a:pt x="277" y="146"/>
                  </a:lnTo>
                  <a:lnTo>
                    <a:pt x="311" y="207"/>
                  </a:lnTo>
                  <a:lnTo>
                    <a:pt x="390" y="235"/>
                  </a:lnTo>
                  <a:lnTo>
                    <a:pt x="407" y="135"/>
                  </a:lnTo>
                  <a:lnTo>
                    <a:pt x="407" y="73"/>
                  </a:lnTo>
                  <a:lnTo>
                    <a:pt x="475" y="17"/>
                  </a:lnTo>
                  <a:lnTo>
                    <a:pt x="543" y="0"/>
                  </a:lnTo>
                  <a:lnTo>
                    <a:pt x="599" y="56"/>
                  </a:lnTo>
                  <a:lnTo>
                    <a:pt x="605" y="140"/>
                  </a:lnTo>
                  <a:lnTo>
                    <a:pt x="531" y="207"/>
                  </a:lnTo>
                  <a:lnTo>
                    <a:pt x="531" y="207"/>
                  </a:lnTo>
                  <a:lnTo>
                    <a:pt x="498" y="264"/>
                  </a:lnTo>
                  <a:lnTo>
                    <a:pt x="548" y="314"/>
                  </a:lnTo>
                  <a:lnTo>
                    <a:pt x="441" y="314"/>
                  </a:lnTo>
                  <a:lnTo>
                    <a:pt x="345" y="308"/>
                  </a:lnTo>
                  <a:lnTo>
                    <a:pt x="283" y="336"/>
                  </a:lnTo>
                </a:path>
              </a:pathLst>
            </a:custGeom>
            <a:noFill/>
            <a:ln w="25400" cap="flat">
              <a:solidFill>
                <a:srgbClr val="4F81B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Rectangle 488">
              <a:extLst>
                <a:ext uri="{FF2B5EF4-FFF2-40B4-BE49-F238E27FC236}">
                  <a16:creationId xmlns:a16="http://schemas.microsoft.com/office/drawing/2014/main" id="{69652032-6354-408C-921E-7DAE4B5862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7" y="18449"/>
              <a:ext cx="1" cy="1"/>
            </a:xfrm>
            <a:prstGeom prst="rect">
              <a:avLst/>
            </a:prstGeom>
            <a:solidFill>
              <a:srgbClr val="3A7CCB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489">
              <a:extLst>
                <a:ext uri="{FF2B5EF4-FFF2-40B4-BE49-F238E27FC236}">
                  <a16:creationId xmlns:a16="http://schemas.microsoft.com/office/drawing/2014/main" id="{FF4CBB90-6490-4C01-A7A0-4E50C47C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7" y="18783"/>
              <a:ext cx="498" cy="0"/>
            </a:xfrm>
            <a:custGeom>
              <a:avLst/>
              <a:gdLst>
                <a:gd name="T0" fmla="*/ 0 w 530"/>
                <a:gd name="T1" fmla="*/ 0 w 530"/>
                <a:gd name="T2" fmla="*/ 530 w 530"/>
                <a:gd name="T3" fmla="*/ 530 w 530"/>
                <a:gd name="T4" fmla="*/ 530 w 530"/>
                <a:gd name="T5" fmla="*/ 0 w 53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530">
                  <a:moveTo>
                    <a:pt x="0" y="0"/>
                  </a:moveTo>
                  <a:lnTo>
                    <a:pt x="0" y="0"/>
                  </a:lnTo>
                  <a:lnTo>
                    <a:pt x="530" y="0"/>
                  </a:lnTo>
                  <a:lnTo>
                    <a:pt x="530" y="0"/>
                  </a:lnTo>
                  <a:lnTo>
                    <a:pt x="53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5D9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90">
              <a:extLst>
                <a:ext uri="{FF2B5EF4-FFF2-40B4-BE49-F238E27FC236}">
                  <a16:creationId xmlns:a16="http://schemas.microsoft.com/office/drawing/2014/main" id="{3B7C2474-3136-4AD3-B004-9B1535B96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7" y="18449"/>
              <a:ext cx="498" cy="334"/>
            </a:xfrm>
            <a:custGeom>
              <a:avLst/>
              <a:gdLst>
                <a:gd name="T0" fmla="*/ 129 w 530"/>
                <a:gd name="T1" fmla="*/ 6 h 370"/>
                <a:gd name="T2" fmla="*/ 129 w 530"/>
                <a:gd name="T3" fmla="*/ 6 h 370"/>
                <a:gd name="T4" fmla="*/ 282 w 530"/>
                <a:gd name="T5" fmla="*/ 0 h 370"/>
                <a:gd name="T6" fmla="*/ 293 w 530"/>
                <a:gd name="T7" fmla="*/ 79 h 370"/>
                <a:gd name="T8" fmla="*/ 203 w 530"/>
                <a:gd name="T9" fmla="*/ 112 h 370"/>
                <a:gd name="T10" fmla="*/ 242 w 530"/>
                <a:gd name="T11" fmla="*/ 152 h 370"/>
                <a:gd name="T12" fmla="*/ 333 w 530"/>
                <a:gd name="T13" fmla="*/ 174 h 370"/>
                <a:gd name="T14" fmla="*/ 372 w 530"/>
                <a:gd name="T15" fmla="*/ 112 h 370"/>
                <a:gd name="T16" fmla="*/ 401 w 530"/>
                <a:gd name="T17" fmla="*/ 34 h 370"/>
                <a:gd name="T18" fmla="*/ 401 w 530"/>
                <a:gd name="T19" fmla="*/ 34 h 370"/>
                <a:gd name="T20" fmla="*/ 446 w 530"/>
                <a:gd name="T21" fmla="*/ 152 h 370"/>
                <a:gd name="T22" fmla="*/ 508 w 530"/>
                <a:gd name="T23" fmla="*/ 163 h 370"/>
                <a:gd name="T24" fmla="*/ 530 w 530"/>
                <a:gd name="T25" fmla="*/ 230 h 370"/>
                <a:gd name="T26" fmla="*/ 525 w 530"/>
                <a:gd name="T27" fmla="*/ 325 h 370"/>
                <a:gd name="T28" fmla="*/ 525 w 530"/>
                <a:gd name="T29" fmla="*/ 325 h 370"/>
                <a:gd name="T30" fmla="*/ 468 w 530"/>
                <a:gd name="T31" fmla="*/ 353 h 370"/>
                <a:gd name="T32" fmla="*/ 299 w 530"/>
                <a:gd name="T33" fmla="*/ 370 h 370"/>
                <a:gd name="T34" fmla="*/ 254 w 530"/>
                <a:gd name="T35" fmla="*/ 292 h 370"/>
                <a:gd name="T36" fmla="*/ 254 w 530"/>
                <a:gd name="T37" fmla="*/ 292 h 370"/>
                <a:gd name="T38" fmla="*/ 197 w 530"/>
                <a:gd name="T39" fmla="*/ 241 h 370"/>
                <a:gd name="T40" fmla="*/ 158 w 530"/>
                <a:gd name="T41" fmla="*/ 152 h 370"/>
                <a:gd name="T42" fmla="*/ 84 w 530"/>
                <a:gd name="T43" fmla="*/ 157 h 370"/>
                <a:gd name="T44" fmla="*/ 33 w 530"/>
                <a:gd name="T45" fmla="*/ 157 h 370"/>
                <a:gd name="T46" fmla="*/ 5 w 530"/>
                <a:gd name="T47" fmla="*/ 107 h 370"/>
                <a:gd name="T48" fmla="*/ 0 w 530"/>
                <a:gd name="T49" fmla="*/ 56 h 370"/>
                <a:gd name="T50" fmla="*/ 79 w 530"/>
                <a:gd name="T51" fmla="*/ 73 h 370"/>
                <a:gd name="T52" fmla="*/ 118 w 530"/>
                <a:gd name="T53" fmla="*/ 67 h 370"/>
                <a:gd name="T54" fmla="*/ 129 w 530"/>
                <a:gd name="T55" fmla="*/ 6 h 370"/>
                <a:gd name="T56" fmla="*/ 129 w 530"/>
                <a:gd name="T57" fmla="*/ 6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30" h="370">
                  <a:moveTo>
                    <a:pt x="129" y="6"/>
                  </a:moveTo>
                  <a:lnTo>
                    <a:pt x="129" y="6"/>
                  </a:lnTo>
                  <a:lnTo>
                    <a:pt x="282" y="0"/>
                  </a:lnTo>
                  <a:lnTo>
                    <a:pt x="293" y="79"/>
                  </a:lnTo>
                  <a:lnTo>
                    <a:pt x="203" y="112"/>
                  </a:lnTo>
                  <a:lnTo>
                    <a:pt x="242" y="152"/>
                  </a:lnTo>
                  <a:lnTo>
                    <a:pt x="333" y="174"/>
                  </a:lnTo>
                  <a:lnTo>
                    <a:pt x="372" y="112"/>
                  </a:lnTo>
                  <a:lnTo>
                    <a:pt x="401" y="34"/>
                  </a:lnTo>
                  <a:lnTo>
                    <a:pt x="401" y="34"/>
                  </a:lnTo>
                  <a:lnTo>
                    <a:pt x="446" y="152"/>
                  </a:lnTo>
                  <a:lnTo>
                    <a:pt x="508" y="163"/>
                  </a:lnTo>
                  <a:lnTo>
                    <a:pt x="530" y="230"/>
                  </a:lnTo>
                  <a:lnTo>
                    <a:pt x="525" y="325"/>
                  </a:lnTo>
                  <a:lnTo>
                    <a:pt x="525" y="325"/>
                  </a:lnTo>
                  <a:lnTo>
                    <a:pt x="468" y="353"/>
                  </a:lnTo>
                  <a:lnTo>
                    <a:pt x="299" y="370"/>
                  </a:lnTo>
                  <a:lnTo>
                    <a:pt x="254" y="292"/>
                  </a:lnTo>
                  <a:lnTo>
                    <a:pt x="254" y="292"/>
                  </a:lnTo>
                  <a:lnTo>
                    <a:pt x="197" y="241"/>
                  </a:lnTo>
                  <a:lnTo>
                    <a:pt x="158" y="152"/>
                  </a:lnTo>
                  <a:lnTo>
                    <a:pt x="84" y="157"/>
                  </a:lnTo>
                  <a:lnTo>
                    <a:pt x="33" y="157"/>
                  </a:lnTo>
                  <a:lnTo>
                    <a:pt x="5" y="107"/>
                  </a:lnTo>
                  <a:lnTo>
                    <a:pt x="0" y="56"/>
                  </a:lnTo>
                  <a:lnTo>
                    <a:pt x="79" y="73"/>
                  </a:lnTo>
                  <a:lnTo>
                    <a:pt x="118" y="67"/>
                  </a:lnTo>
                  <a:lnTo>
                    <a:pt x="129" y="6"/>
                  </a:lnTo>
                  <a:lnTo>
                    <a:pt x="129" y="6"/>
                  </a:lnTo>
                  <a:close/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491">
              <a:extLst>
                <a:ext uri="{FF2B5EF4-FFF2-40B4-BE49-F238E27FC236}">
                  <a16:creationId xmlns:a16="http://schemas.microsoft.com/office/drawing/2014/main" id="{E6F321DF-3B81-47A1-9012-1D3E542C7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9" y="17796"/>
              <a:ext cx="689" cy="643"/>
            </a:xfrm>
            <a:custGeom>
              <a:avLst/>
              <a:gdLst>
                <a:gd name="T0" fmla="*/ 101 w 734"/>
                <a:gd name="T1" fmla="*/ 488 h 712"/>
                <a:gd name="T2" fmla="*/ 101 w 734"/>
                <a:gd name="T3" fmla="*/ 488 h 712"/>
                <a:gd name="T4" fmla="*/ 101 w 734"/>
                <a:gd name="T5" fmla="*/ 544 h 712"/>
                <a:gd name="T6" fmla="*/ 51 w 734"/>
                <a:gd name="T7" fmla="*/ 617 h 712"/>
                <a:gd name="T8" fmla="*/ 0 w 734"/>
                <a:gd name="T9" fmla="*/ 701 h 712"/>
                <a:gd name="T10" fmla="*/ 135 w 734"/>
                <a:gd name="T11" fmla="*/ 712 h 712"/>
                <a:gd name="T12" fmla="*/ 220 w 734"/>
                <a:gd name="T13" fmla="*/ 673 h 712"/>
                <a:gd name="T14" fmla="*/ 299 w 734"/>
                <a:gd name="T15" fmla="*/ 650 h 712"/>
                <a:gd name="T16" fmla="*/ 248 w 734"/>
                <a:gd name="T17" fmla="*/ 583 h 712"/>
                <a:gd name="T18" fmla="*/ 181 w 734"/>
                <a:gd name="T19" fmla="*/ 555 h 712"/>
                <a:gd name="T20" fmla="*/ 186 w 734"/>
                <a:gd name="T21" fmla="*/ 482 h 712"/>
                <a:gd name="T22" fmla="*/ 271 w 734"/>
                <a:gd name="T23" fmla="*/ 432 h 712"/>
                <a:gd name="T24" fmla="*/ 356 w 734"/>
                <a:gd name="T25" fmla="*/ 398 h 712"/>
                <a:gd name="T26" fmla="*/ 412 w 734"/>
                <a:gd name="T27" fmla="*/ 314 h 712"/>
                <a:gd name="T28" fmla="*/ 418 w 734"/>
                <a:gd name="T29" fmla="*/ 252 h 712"/>
                <a:gd name="T30" fmla="*/ 480 w 734"/>
                <a:gd name="T31" fmla="*/ 213 h 712"/>
                <a:gd name="T32" fmla="*/ 542 w 734"/>
                <a:gd name="T33" fmla="*/ 185 h 712"/>
                <a:gd name="T34" fmla="*/ 587 w 734"/>
                <a:gd name="T35" fmla="*/ 252 h 712"/>
                <a:gd name="T36" fmla="*/ 587 w 734"/>
                <a:gd name="T37" fmla="*/ 252 h 712"/>
                <a:gd name="T38" fmla="*/ 734 w 734"/>
                <a:gd name="T39" fmla="*/ 230 h 712"/>
                <a:gd name="T40" fmla="*/ 717 w 734"/>
                <a:gd name="T41" fmla="*/ 129 h 712"/>
                <a:gd name="T42" fmla="*/ 644 w 734"/>
                <a:gd name="T43" fmla="*/ 129 h 712"/>
                <a:gd name="T44" fmla="*/ 621 w 734"/>
                <a:gd name="T45" fmla="*/ 135 h 712"/>
                <a:gd name="T46" fmla="*/ 542 w 734"/>
                <a:gd name="T47" fmla="*/ 129 h 712"/>
                <a:gd name="T48" fmla="*/ 565 w 734"/>
                <a:gd name="T49" fmla="*/ 90 h 712"/>
                <a:gd name="T50" fmla="*/ 734 w 734"/>
                <a:gd name="T51" fmla="*/ 62 h 712"/>
                <a:gd name="T52" fmla="*/ 728 w 734"/>
                <a:gd name="T53" fmla="*/ 0 h 712"/>
                <a:gd name="T54" fmla="*/ 728 w 734"/>
                <a:gd name="T55" fmla="*/ 0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34" h="712">
                  <a:moveTo>
                    <a:pt x="101" y="488"/>
                  </a:moveTo>
                  <a:lnTo>
                    <a:pt x="101" y="488"/>
                  </a:lnTo>
                  <a:lnTo>
                    <a:pt x="101" y="544"/>
                  </a:lnTo>
                  <a:lnTo>
                    <a:pt x="51" y="617"/>
                  </a:lnTo>
                  <a:lnTo>
                    <a:pt x="0" y="701"/>
                  </a:lnTo>
                  <a:lnTo>
                    <a:pt x="135" y="712"/>
                  </a:lnTo>
                  <a:lnTo>
                    <a:pt x="220" y="673"/>
                  </a:lnTo>
                  <a:lnTo>
                    <a:pt x="299" y="650"/>
                  </a:lnTo>
                  <a:lnTo>
                    <a:pt x="248" y="583"/>
                  </a:lnTo>
                  <a:lnTo>
                    <a:pt x="181" y="555"/>
                  </a:lnTo>
                  <a:lnTo>
                    <a:pt x="186" y="482"/>
                  </a:lnTo>
                  <a:lnTo>
                    <a:pt x="271" y="432"/>
                  </a:lnTo>
                  <a:lnTo>
                    <a:pt x="356" y="398"/>
                  </a:lnTo>
                  <a:lnTo>
                    <a:pt x="412" y="314"/>
                  </a:lnTo>
                  <a:lnTo>
                    <a:pt x="418" y="252"/>
                  </a:lnTo>
                  <a:lnTo>
                    <a:pt x="480" y="213"/>
                  </a:lnTo>
                  <a:lnTo>
                    <a:pt x="542" y="185"/>
                  </a:lnTo>
                  <a:lnTo>
                    <a:pt x="587" y="252"/>
                  </a:lnTo>
                  <a:lnTo>
                    <a:pt x="587" y="252"/>
                  </a:lnTo>
                  <a:lnTo>
                    <a:pt x="734" y="230"/>
                  </a:lnTo>
                  <a:lnTo>
                    <a:pt x="717" y="129"/>
                  </a:lnTo>
                  <a:lnTo>
                    <a:pt x="644" y="129"/>
                  </a:lnTo>
                  <a:lnTo>
                    <a:pt x="621" y="135"/>
                  </a:lnTo>
                  <a:lnTo>
                    <a:pt x="542" y="129"/>
                  </a:lnTo>
                  <a:lnTo>
                    <a:pt x="565" y="90"/>
                  </a:lnTo>
                  <a:lnTo>
                    <a:pt x="734" y="62"/>
                  </a:lnTo>
                  <a:lnTo>
                    <a:pt x="728" y="0"/>
                  </a:lnTo>
                  <a:lnTo>
                    <a:pt x="728" y="0"/>
                  </a:lnTo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492">
              <a:extLst>
                <a:ext uri="{FF2B5EF4-FFF2-40B4-BE49-F238E27FC236}">
                  <a16:creationId xmlns:a16="http://schemas.microsoft.com/office/drawing/2014/main" id="{E3963CFA-FB61-42BC-838C-57CA6F80F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9" y="17796"/>
              <a:ext cx="689" cy="643"/>
            </a:xfrm>
            <a:custGeom>
              <a:avLst/>
              <a:gdLst>
                <a:gd name="T0" fmla="*/ 101 w 734"/>
                <a:gd name="T1" fmla="*/ 488 h 712"/>
                <a:gd name="T2" fmla="*/ 101 w 734"/>
                <a:gd name="T3" fmla="*/ 488 h 712"/>
                <a:gd name="T4" fmla="*/ 101 w 734"/>
                <a:gd name="T5" fmla="*/ 544 h 712"/>
                <a:gd name="T6" fmla="*/ 51 w 734"/>
                <a:gd name="T7" fmla="*/ 617 h 712"/>
                <a:gd name="T8" fmla="*/ 0 w 734"/>
                <a:gd name="T9" fmla="*/ 701 h 712"/>
                <a:gd name="T10" fmla="*/ 135 w 734"/>
                <a:gd name="T11" fmla="*/ 712 h 712"/>
                <a:gd name="T12" fmla="*/ 220 w 734"/>
                <a:gd name="T13" fmla="*/ 673 h 712"/>
                <a:gd name="T14" fmla="*/ 299 w 734"/>
                <a:gd name="T15" fmla="*/ 650 h 712"/>
                <a:gd name="T16" fmla="*/ 248 w 734"/>
                <a:gd name="T17" fmla="*/ 583 h 712"/>
                <a:gd name="T18" fmla="*/ 181 w 734"/>
                <a:gd name="T19" fmla="*/ 555 h 712"/>
                <a:gd name="T20" fmla="*/ 186 w 734"/>
                <a:gd name="T21" fmla="*/ 482 h 712"/>
                <a:gd name="T22" fmla="*/ 271 w 734"/>
                <a:gd name="T23" fmla="*/ 432 h 712"/>
                <a:gd name="T24" fmla="*/ 356 w 734"/>
                <a:gd name="T25" fmla="*/ 398 h 712"/>
                <a:gd name="T26" fmla="*/ 412 w 734"/>
                <a:gd name="T27" fmla="*/ 314 h 712"/>
                <a:gd name="T28" fmla="*/ 418 w 734"/>
                <a:gd name="T29" fmla="*/ 252 h 712"/>
                <a:gd name="T30" fmla="*/ 480 w 734"/>
                <a:gd name="T31" fmla="*/ 213 h 712"/>
                <a:gd name="T32" fmla="*/ 542 w 734"/>
                <a:gd name="T33" fmla="*/ 185 h 712"/>
                <a:gd name="T34" fmla="*/ 587 w 734"/>
                <a:gd name="T35" fmla="*/ 252 h 712"/>
                <a:gd name="T36" fmla="*/ 587 w 734"/>
                <a:gd name="T37" fmla="*/ 252 h 712"/>
                <a:gd name="T38" fmla="*/ 734 w 734"/>
                <a:gd name="T39" fmla="*/ 230 h 712"/>
                <a:gd name="T40" fmla="*/ 717 w 734"/>
                <a:gd name="T41" fmla="*/ 129 h 712"/>
                <a:gd name="T42" fmla="*/ 644 w 734"/>
                <a:gd name="T43" fmla="*/ 129 h 712"/>
                <a:gd name="T44" fmla="*/ 621 w 734"/>
                <a:gd name="T45" fmla="*/ 135 h 712"/>
                <a:gd name="T46" fmla="*/ 542 w 734"/>
                <a:gd name="T47" fmla="*/ 129 h 712"/>
                <a:gd name="T48" fmla="*/ 565 w 734"/>
                <a:gd name="T49" fmla="*/ 90 h 712"/>
                <a:gd name="T50" fmla="*/ 734 w 734"/>
                <a:gd name="T51" fmla="*/ 62 h 712"/>
                <a:gd name="T52" fmla="*/ 728 w 734"/>
                <a:gd name="T53" fmla="*/ 0 h 712"/>
                <a:gd name="T54" fmla="*/ 728 w 734"/>
                <a:gd name="T55" fmla="*/ 0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34" h="712">
                  <a:moveTo>
                    <a:pt x="101" y="488"/>
                  </a:moveTo>
                  <a:lnTo>
                    <a:pt x="101" y="488"/>
                  </a:lnTo>
                  <a:lnTo>
                    <a:pt x="101" y="544"/>
                  </a:lnTo>
                  <a:lnTo>
                    <a:pt x="51" y="617"/>
                  </a:lnTo>
                  <a:lnTo>
                    <a:pt x="0" y="701"/>
                  </a:lnTo>
                  <a:lnTo>
                    <a:pt x="135" y="712"/>
                  </a:lnTo>
                  <a:lnTo>
                    <a:pt x="220" y="673"/>
                  </a:lnTo>
                  <a:lnTo>
                    <a:pt x="299" y="650"/>
                  </a:lnTo>
                  <a:lnTo>
                    <a:pt x="248" y="583"/>
                  </a:lnTo>
                  <a:lnTo>
                    <a:pt x="181" y="555"/>
                  </a:lnTo>
                  <a:lnTo>
                    <a:pt x="186" y="482"/>
                  </a:lnTo>
                  <a:lnTo>
                    <a:pt x="271" y="432"/>
                  </a:lnTo>
                  <a:lnTo>
                    <a:pt x="356" y="398"/>
                  </a:lnTo>
                  <a:lnTo>
                    <a:pt x="412" y="314"/>
                  </a:lnTo>
                  <a:lnTo>
                    <a:pt x="418" y="252"/>
                  </a:lnTo>
                  <a:lnTo>
                    <a:pt x="480" y="213"/>
                  </a:lnTo>
                  <a:lnTo>
                    <a:pt x="542" y="185"/>
                  </a:lnTo>
                  <a:lnTo>
                    <a:pt x="587" y="252"/>
                  </a:lnTo>
                  <a:lnTo>
                    <a:pt x="587" y="252"/>
                  </a:lnTo>
                  <a:lnTo>
                    <a:pt x="734" y="230"/>
                  </a:lnTo>
                  <a:lnTo>
                    <a:pt x="717" y="129"/>
                  </a:lnTo>
                  <a:lnTo>
                    <a:pt x="644" y="129"/>
                  </a:lnTo>
                  <a:lnTo>
                    <a:pt x="621" y="135"/>
                  </a:lnTo>
                  <a:lnTo>
                    <a:pt x="542" y="129"/>
                  </a:lnTo>
                  <a:lnTo>
                    <a:pt x="565" y="90"/>
                  </a:lnTo>
                  <a:lnTo>
                    <a:pt x="734" y="62"/>
                  </a:lnTo>
                  <a:lnTo>
                    <a:pt x="728" y="0"/>
                  </a:lnTo>
                  <a:lnTo>
                    <a:pt x="728" y="0"/>
                  </a:lnTo>
                </a:path>
              </a:pathLst>
            </a:custGeom>
            <a:noFill/>
            <a:ln w="25400" cap="flat">
              <a:solidFill>
                <a:srgbClr val="4F81B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493">
              <a:extLst>
                <a:ext uri="{FF2B5EF4-FFF2-40B4-BE49-F238E27FC236}">
                  <a16:creationId xmlns:a16="http://schemas.microsoft.com/office/drawing/2014/main" id="{88545CF9-63C6-4628-834E-846F7A8F6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" y="17791"/>
              <a:ext cx="1001" cy="603"/>
            </a:xfrm>
            <a:custGeom>
              <a:avLst/>
              <a:gdLst>
                <a:gd name="T0" fmla="*/ 164 w 1067"/>
                <a:gd name="T1" fmla="*/ 0 h 668"/>
                <a:gd name="T2" fmla="*/ 164 w 1067"/>
                <a:gd name="T3" fmla="*/ 0 h 668"/>
                <a:gd name="T4" fmla="*/ 181 w 1067"/>
                <a:gd name="T5" fmla="*/ 51 h 668"/>
                <a:gd name="T6" fmla="*/ 316 w 1067"/>
                <a:gd name="T7" fmla="*/ 56 h 668"/>
                <a:gd name="T8" fmla="*/ 356 w 1067"/>
                <a:gd name="T9" fmla="*/ 118 h 668"/>
                <a:gd name="T10" fmla="*/ 429 w 1067"/>
                <a:gd name="T11" fmla="*/ 174 h 668"/>
                <a:gd name="T12" fmla="*/ 463 w 1067"/>
                <a:gd name="T13" fmla="*/ 101 h 668"/>
                <a:gd name="T14" fmla="*/ 520 w 1067"/>
                <a:gd name="T15" fmla="*/ 84 h 668"/>
                <a:gd name="T16" fmla="*/ 525 w 1067"/>
                <a:gd name="T17" fmla="*/ 185 h 668"/>
                <a:gd name="T18" fmla="*/ 520 w 1067"/>
                <a:gd name="T19" fmla="*/ 264 h 668"/>
                <a:gd name="T20" fmla="*/ 395 w 1067"/>
                <a:gd name="T21" fmla="*/ 297 h 668"/>
                <a:gd name="T22" fmla="*/ 367 w 1067"/>
                <a:gd name="T23" fmla="*/ 421 h 668"/>
                <a:gd name="T24" fmla="*/ 271 w 1067"/>
                <a:gd name="T25" fmla="*/ 438 h 668"/>
                <a:gd name="T26" fmla="*/ 152 w 1067"/>
                <a:gd name="T27" fmla="*/ 443 h 668"/>
                <a:gd name="T28" fmla="*/ 85 w 1067"/>
                <a:gd name="T29" fmla="*/ 471 h 668"/>
                <a:gd name="T30" fmla="*/ 6 w 1067"/>
                <a:gd name="T31" fmla="*/ 505 h 668"/>
                <a:gd name="T32" fmla="*/ 0 w 1067"/>
                <a:gd name="T33" fmla="*/ 572 h 668"/>
                <a:gd name="T34" fmla="*/ 17 w 1067"/>
                <a:gd name="T35" fmla="*/ 617 h 668"/>
                <a:gd name="T36" fmla="*/ 62 w 1067"/>
                <a:gd name="T37" fmla="*/ 623 h 668"/>
                <a:gd name="T38" fmla="*/ 107 w 1067"/>
                <a:gd name="T39" fmla="*/ 662 h 668"/>
                <a:gd name="T40" fmla="*/ 158 w 1067"/>
                <a:gd name="T41" fmla="*/ 668 h 668"/>
                <a:gd name="T42" fmla="*/ 220 w 1067"/>
                <a:gd name="T43" fmla="*/ 668 h 668"/>
                <a:gd name="T44" fmla="*/ 260 w 1067"/>
                <a:gd name="T45" fmla="*/ 611 h 668"/>
                <a:gd name="T46" fmla="*/ 277 w 1067"/>
                <a:gd name="T47" fmla="*/ 539 h 668"/>
                <a:gd name="T48" fmla="*/ 327 w 1067"/>
                <a:gd name="T49" fmla="*/ 539 h 668"/>
                <a:gd name="T50" fmla="*/ 344 w 1067"/>
                <a:gd name="T51" fmla="*/ 533 h 668"/>
                <a:gd name="T52" fmla="*/ 440 w 1067"/>
                <a:gd name="T53" fmla="*/ 494 h 668"/>
                <a:gd name="T54" fmla="*/ 469 w 1067"/>
                <a:gd name="T55" fmla="*/ 449 h 668"/>
                <a:gd name="T56" fmla="*/ 514 w 1067"/>
                <a:gd name="T57" fmla="*/ 376 h 668"/>
                <a:gd name="T58" fmla="*/ 599 w 1067"/>
                <a:gd name="T59" fmla="*/ 348 h 668"/>
                <a:gd name="T60" fmla="*/ 638 w 1067"/>
                <a:gd name="T61" fmla="*/ 292 h 668"/>
                <a:gd name="T62" fmla="*/ 661 w 1067"/>
                <a:gd name="T63" fmla="*/ 269 h 668"/>
                <a:gd name="T64" fmla="*/ 762 w 1067"/>
                <a:gd name="T65" fmla="*/ 191 h 668"/>
                <a:gd name="T66" fmla="*/ 858 w 1067"/>
                <a:gd name="T67" fmla="*/ 185 h 668"/>
                <a:gd name="T68" fmla="*/ 892 w 1067"/>
                <a:gd name="T69" fmla="*/ 146 h 668"/>
                <a:gd name="T70" fmla="*/ 977 w 1067"/>
                <a:gd name="T71" fmla="*/ 90 h 668"/>
                <a:gd name="T72" fmla="*/ 1028 w 1067"/>
                <a:gd name="T73" fmla="*/ 40 h 668"/>
                <a:gd name="T74" fmla="*/ 1067 w 1067"/>
                <a:gd name="T75" fmla="*/ 12 h 668"/>
                <a:gd name="T76" fmla="*/ 892 w 1067"/>
                <a:gd name="T77" fmla="*/ 12 h 668"/>
                <a:gd name="T78" fmla="*/ 164 w 1067"/>
                <a:gd name="T79" fmla="*/ 0 h 668"/>
                <a:gd name="T80" fmla="*/ 164 w 1067"/>
                <a:gd name="T81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67" h="668">
                  <a:moveTo>
                    <a:pt x="164" y="0"/>
                  </a:moveTo>
                  <a:lnTo>
                    <a:pt x="164" y="0"/>
                  </a:lnTo>
                  <a:lnTo>
                    <a:pt x="181" y="51"/>
                  </a:lnTo>
                  <a:lnTo>
                    <a:pt x="316" y="56"/>
                  </a:lnTo>
                  <a:lnTo>
                    <a:pt x="356" y="118"/>
                  </a:lnTo>
                  <a:lnTo>
                    <a:pt x="429" y="174"/>
                  </a:lnTo>
                  <a:lnTo>
                    <a:pt x="463" y="101"/>
                  </a:lnTo>
                  <a:lnTo>
                    <a:pt x="520" y="84"/>
                  </a:lnTo>
                  <a:lnTo>
                    <a:pt x="525" y="185"/>
                  </a:lnTo>
                  <a:lnTo>
                    <a:pt x="520" y="264"/>
                  </a:lnTo>
                  <a:lnTo>
                    <a:pt x="395" y="297"/>
                  </a:lnTo>
                  <a:lnTo>
                    <a:pt x="367" y="421"/>
                  </a:lnTo>
                  <a:lnTo>
                    <a:pt x="271" y="438"/>
                  </a:lnTo>
                  <a:lnTo>
                    <a:pt x="152" y="443"/>
                  </a:lnTo>
                  <a:lnTo>
                    <a:pt x="85" y="471"/>
                  </a:lnTo>
                  <a:lnTo>
                    <a:pt x="6" y="505"/>
                  </a:lnTo>
                  <a:lnTo>
                    <a:pt x="0" y="572"/>
                  </a:lnTo>
                  <a:lnTo>
                    <a:pt x="17" y="617"/>
                  </a:lnTo>
                  <a:lnTo>
                    <a:pt x="62" y="623"/>
                  </a:lnTo>
                  <a:lnTo>
                    <a:pt x="107" y="662"/>
                  </a:lnTo>
                  <a:lnTo>
                    <a:pt x="158" y="668"/>
                  </a:lnTo>
                  <a:lnTo>
                    <a:pt x="220" y="668"/>
                  </a:lnTo>
                  <a:lnTo>
                    <a:pt x="260" y="611"/>
                  </a:lnTo>
                  <a:lnTo>
                    <a:pt x="277" y="539"/>
                  </a:lnTo>
                  <a:lnTo>
                    <a:pt x="327" y="539"/>
                  </a:lnTo>
                  <a:lnTo>
                    <a:pt x="344" y="533"/>
                  </a:lnTo>
                  <a:lnTo>
                    <a:pt x="440" y="494"/>
                  </a:lnTo>
                  <a:lnTo>
                    <a:pt x="469" y="449"/>
                  </a:lnTo>
                  <a:lnTo>
                    <a:pt x="514" y="376"/>
                  </a:lnTo>
                  <a:lnTo>
                    <a:pt x="599" y="348"/>
                  </a:lnTo>
                  <a:lnTo>
                    <a:pt x="638" y="292"/>
                  </a:lnTo>
                  <a:lnTo>
                    <a:pt x="661" y="269"/>
                  </a:lnTo>
                  <a:lnTo>
                    <a:pt x="762" y="191"/>
                  </a:lnTo>
                  <a:lnTo>
                    <a:pt x="858" y="185"/>
                  </a:lnTo>
                  <a:lnTo>
                    <a:pt x="892" y="146"/>
                  </a:lnTo>
                  <a:lnTo>
                    <a:pt x="977" y="90"/>
                  </a:lnTo>
                  <a:lnTo>
                    <a:pt x="1028" y="40"/>
                  </a:lnTo>
                  <a:lnTo>
                    <a:pt x="1067" y="12"/>
                  </a:lnTo>
                  <a:lnTo>
                    <a:pt x="892" y="12"/>
                  </a:lnTo>
                  <a:lnTo>
                    <a:pt x="164" y="0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94">
              <a:extLst>
                <a:ext uri="{FF2B5EF4-FFF2-40B4-BE49-F238E27FC236}">
                  <a16:creationId xmlns:a16="http://schemas.microsoft.com/office/drawing/2014/main" id="{B3BB4E00-F137-4D43-978B-9A528FA89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" y="17791"/>
              <a:ext cx="1001" cy="603"/>
            </a:xfrm>
            <a:custGeom>
              <a:avLst/>
              <a:gdLst>
                <a:gd name="T0" fmla="*/ 164 w 1067"/>
                <a:gd name="T1" fmla="*/ 0 h 668"/>
                <a:gd name="T2" fmla="*/ 164 w 1067"/>
                <a:gd name="T3" fmla="*/ 0 h 668"/>
                <a:gd name="T4" fmla="*/ 181 w 1067"/>
                <a:gd name="T5" fmla="*/ 51 h 668"/>
                <a:gd name="T6" fmla="*/ 316 w 1067"/>
                <a:gd name="T7" fmla="*/ 56 h 668"/>
                <a:gd name="T8" fmla="*/ 356 w 1067"/>
                <a:gd name="T9" fmla="*/ 118 h 668"/>
                <a:gd name="T10" fmla="*/ 429 w 1067"/>
                <a:gd name="T11" fmla="*/ 174 h 668"/>
                <a:gd name="T12" fmla="*/ 463 w 1067"/>
                <a:gd name="T13" fmla="*/ 101 h 668"/>
                <a:gd name="T14" fmla="*/ 520 w 1067"/>
                <a:gd name="T15" fmla="*/ 84 h 668"/>
                <a:gd name="T16" fmla="*/ 525 w 1067"/>
                <a:gd name="T17" fmla="*/ 185 h 668"/>
                <a:gd name="T18" fmla="*/ 520 w 1067"/>
                <a:gd name="T19" fmla="*/ 264 h 668"/>
                <a:gd name="T20" fmla="*/ 395 w 1067"/>
                <a:gd name="T21" fmla="*/ 297 h 668"/>
                <a:gd name="T22" fmla="*/ 367 w 1067"/>
                <a:gd name="T23" fmla="*/ 421 h 668"/>
                <a:gd name="T24" fmla="*/ 271 w 1067"/>
                <a:gd name="T25" fmla="*/ 438 h 668"/>
                <a:gd name="T26" fmla="*/ 152 w 1067"/>
                <a:gd name="T27" fmla="*/ 443 h 668"/>
                <a:gd name="T28" fmla="*/ 85 w 1067"/>
                <a:gd name="T29" fmla="*/ 471 h 668"/>
                <a:gd name="T30" fmla="*/ 6 w 1067"/>
                <a:gd name="T31" fmla="*/ 505 h 668"/>
                <a:gd name="T32" fmla="*/ 0 w 1067"/>
                <a:gd name="T33" fmla="*/ 572 h 668"/>
                <a:gd name="T34" fmla="*/ 17 w 1067"/>
                <a:gd name="T35" fmla="*/ 617 h 668"/>
                <a:gd name="T36" fmla="*/ 62 w 1067"/>
                <a:gd name="T37" fmla="*/ 623 h 668"/>
                <a:gd name="T38" fmla="*/ 107 w 1067"/>
                <a:gd name="T39" fmla="*/ 662 h 668"/>
                <a:gd name="T40" fmla="*/ 158 w 1067"/>
                <a:gd name="T41" fmla="*/ 668 h 668"/>
                <a:gd name="T42" fmla="*/ 220 w 1067"/>
                <a:gd name="T43" fmla="*/ 668 h 668"/>
                <a:gd name="T44" fmla="*/ 260 w 1067"/>
                <a:gd name="T45" fmla="*/ 611 h 668"/>
                <a:gd name="T46" fmla="*/ 277 w 1067"/>
                <a:gd name="T47" fmla="*/ 539 h 668"/>
                <a:gd name="T48" fmla="*/ 327 w 1067"/>
                <a:gd name="T49" fmla="*/ 539 h 668"/>
                <a:gd name="T50" fmla="*/ 344 w 1067"/>
                <a:gd name="T51" fmla="*/ 533 h 668"/>
                <a:gd name="T52" fmla="*/ 440 w 1067"/>
                <a:gd name="T53" fmla="*/ 494 h 668"/>
                <a:gd name="T54" fmla="*/ 469 w 1067"/>
                <a:gd name="T55" fmla="*/ 449 h 668"/>
                <a:gd name="T56" fmla="*/ 514 w 1067"/>
                <a:gd name="T57" fmla="*/ 376 h 668"/>
                <a:gd name="T58" fmla="*/ 599 w 1067"/>
                <a:gd name="T59" fmla="*/ 348 h 668"/>
                <a:gd name="T60" fmla="*/ 638 w 1067"/>
                <a:gd name="T61" fmla="*/ 292 h 668"/>
                <a:gd name="T62" fmla="*/ 661 w 1067"/>
                <a:gd name="T63" fmla="*/ 269 h 668"/>
                <a:gd name="T64" fmla="*/ 762 w 1067"/>
                <a:gd name="T65" fmla="*/ 191 h 668"/>
                <a:gd name="T66" fmla="*/ 858 w 1067"/>
                <a:gd name="T67" fmla="*/ 185 h 668"/>
                <a:gd name="T68" fmla="*/ 892 w 1067"/>
                <a:gd name="T69" fmla="*/ 146 h 668"/>
                <a:gd name="T70" fmla="*/ 977 w 1067"/>
                <a:gd name="T71" fmla="*/ 90 h 668"/>
                <a:gd name="T72" fmla="*/ 1028 w 1067"/>
                <a:gd name="T73" fmla="*/ 40 h 668"/>
                <a:gd name="T74" fmla="*/ 1067 w 1067"/>
                <a:gd name="T75" fmla="*/ 12 h 668"/>
                <a:gd name="T76" fmla="*/ 892 w 1067"/>
                <a:gd name="T77" fmla="*/ 12 h 668"/>
                <a:gd name="T78" fmla="*/ 164 w 1067"/>
                <a:gd name="T79" fmla="*/ 0 h 668"/>
                <a:gd name="T80" fmla="*/ 164 w 1067"/>
                <a:gd name="T81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67" h="668">
                  <a:moveTo>
                    <a:pt x="164" y="0"/>
                  </a:moveTo>
                  <a:lnTo>
                    <a:pt x="164" y="0"/>
                  </a:lnTo>
                  <a:lnTo>
                    <a:pt x="181" y="51"/>
                  </a:lnTo>
                  <a:lnTo>
                    <a:pt x="316" y="56"/>
                  </a:lnTo>
                  <a:lnTo>
                    <a:pt x="356" y="118"/>
                  </a:lnTo>
                  <a:lnTo>
                    <a:pt x="429" y="174"/>
                  </a:lnTo>
                  <a:lnTo>
                    <a:pt x="463" y="101"/>
                  </a:lnTo>
                  <a:lnTo>
                    <a:pt x="520" y="84"/>
                  </a:lnTo>
                  <a:lnTo>
                    <a:pt x="525" y="185"/>
                  </a:lnTo>
                  <a:lnTo>
                    <a:pt x="520" y="264"/>
                  </a:lnTo>
                  <a:lnTo>
                    <a:pt x="395" y="297"/>
                  </a:lnTo>
                  <a:lnTo>
                    <a:pt x="367" y="421"/>
                  </a:lnTo>
                  <a:lnTo>
                    <a:pt x="271" y="438"/>
                  </a:lnTo>
                  <a:lnTo>
                    <a:pt x="152" y="443"/>
                  </a:lnTo>
                  <a:lnTo>
                    <a:pt x="85" y="471"/>
                  </a:lnTo>
                  <a:lnTo>
                    <a:pt x="6" y="505"/>
                  </a:lnTo>
                  <a:lnTo>
                    <a:pt x="0" y="572"/>
                  </a:lnTo>
                  <a:lnTo>
                    <a:pt x="17" y="617"/>
                  </a:lnTo>
                  <a:lnTo>
                    <a:pt x="62" y="623"/>
                  </a:lnTo>
                  <a:lnTo>
                    <a:pt x="107" y="662"/>
                  </a:lnTo>
                  <a:lnTo>
                    <a:pt x="158" y="668"/>
                  </a:lnTo>
                  <a:lnTo>
                    <a:pt x="220" y="668"/>
                  </a:lnTo>
                  <a:lnTo>
                    <a:pt x="260" y="611"/>
                  </a:lnTo>
                  <a:lnTo>
                    <a:pt x="277" y="539"/>
                  </a:lnTo>
                  <a:lnTo>
                    <a:pt x="327" y="539"/>
                  </a:lnTo>
                  <a:lnTo>
                    <a:pt x="344" y="533"/>
                  </a:lnTo>
                  <a:lnTo>
                    <a:pt x="440" y="494"/>
                  </a:lnTo>
                  <a:lnTo>
                    <a:pt x="469" y="449"/>
                  </a:lnTo>
                  <a:lnTo>
                    <a:pt x="514" y="376"/>
                  </a:lnTo>
                  <a:lnTo>
                    <a:pt x="599" y="348"/>
                  </a:lnTo>
                  <a:lnTo>
                    <a:pt x="638" y="292"/>
                  </a:lnTo>
                  <a:lnTo>
                    <a:pt x="661" y="269"/>
                  </a:lnTo>
                  <a:lnTo>
                    <a:pt x="762" y="191"/>
                  </a:lnTo>
                  <a:lnTo>
                    <a:pt x="858" y="185"/>
                  </a:lnTo>
                  <a:lnTo>
                    <a:pt x="892" y="146"/>
                  </a:lnTo>
                  <a:lnTo>
                    <a:pt x="977" y="90"/>
                  </a:lnTo>
                  <a:lnTo>
                    <a:pt x="1028" y="40"/>
                  </a:lnTo>
                  <a:lnTo>
                    <a:pt x="1067" y="12"/>
                  </a:lnTo>
                  <a:lnTo>
                    <a:pt x="892" y="12"/>
                  </a:lnTo>
                  <a:lnTo>
                    <a:pt x="164" y="0"/>
                  </a:lnTo>
                  <a:lnTo>
                    <a:pt x="164" y="0"/>
                  </a:lnTo>
                  <a:close/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Rectangle 495">
              <a:extLst>
                <a:ext uri="{FF2B5EF4-FFF2-40B4-BE49-F238E27FC236}">
                  <a16:creationId xmlns:a16="http://schemas.microsoft.com/office/drawing/2014/main" id="{BB5527E6-9E98-4D79-A399-6A293284D5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" y="18297"/>
              <a:ext cx="1" cy="1"/>
            </a:xfrm>
            <a:prstGeom prst="rect">
              <a:avLst/>
            </a:prstGeom>
            <a:solidFill>
              <a:srgbClr val="3A7CCB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96">
              <a:extLst>
                <a:ext uri="{FF2B5EF4-FFF2-40B4-BE49-F238E27FC236}">
                  <a16:creationId xmlns:a16="http://schemas.microsoft.com/office/drawing/2014/main" id="{06704689-E3D5-4333-8F85-C1B6BA9D7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0" y="18611"/>
              <a:ext cx="217" cy="0"/>
            </a:xfrm>
            <a:custGeom>
              <a:avLst/>
              <a:gdLst>
                <a:gd name="T0" fmla="*/ 0 w 231"/>
                <a:gd name="T1" fmla="*/ 0 w 231"/>
                <a:gd name="T2" fmla="*/ 231 w 231"/>
                <a:gd name="T3" fmla="*/ 231 w 231"/>
                <a:gd name="T4" fmla="*/ 231 w 231"/>
                <a:gd name="T5" fmla="*/ 0 w 23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31">
                  <a:moveTo>
                    <a:pt x="0" y="0"/>
                  </a:moveTo>
                  <a:lnTo>
                    <a:pt x="0" y="0"/>
                  </a:lnTo>
                  <a:lnTo>
                    <a:pt x="231" y="0"/>
                  </a:lnTo>
                  <a:lnTo>
                    <a:pt x="231" y="0"/>
                  </a:lnTo>
                  <a:lnTo>
                    <a:pt x="23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5D9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97">
              <a:extLst>
                <a:ext uri="{FF2B5EF4-FFF2-40B4-BE49-F238E27FC236}">
                  <a16:creationId xmlns:a16="http://schemas.microsoft.com/office/drawing/2014/main" id="{EE16375C-BA95-4E1A-AB1E-8C85250BB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0" y="18297"/>
              <a:ext cx="217" cy="314"/>
            </a:xfrm>
            <a:custGeom>
              <a:avLst/>
              <a:gdLst>
                <a:gd name="T0" fmla="*/ 0 w 231"/>
                <a:gd name="T1" fmla="*/ 168 h 348"/>
                <a:gd name="T2" fmla="*/ 0 w 231"/>
                <a:gd name="T3" fmla="*/ 168 h 348"/>
                <a:gd name="T4" fmla="*/ 90 w 231"/>
                <a:gd name="T5" fmla="*/ 191 h 348"/>
                <a:gd name="T6" fmla="*/ 113 w 231"/>
                <a:gd name="T7" fmla="*/ 247 h 348"/>
                <a:gd name="T8" fmla="*/ 141 w 231"/>
                <a:gd name="T9" fmla="*/ 297 h 348"/>
                <a:gd name="T10" fmla="*/ 164 w 231"/>
                <a:gd name="T11" fmla="*/ 348 h 348"/>
                <a:gd name="T12" fmla="*/ 164 w 231"/>
                <a:gd name="T13" fmla="*/ 348 h 348"/>
                <a:gd name="T14" fmla="*/ 231 w 231"/>
                <a:gd name="T15" fmla="*/ 303 h 348"/>
                <a:gd name="T16" fmla="*/ 192 w 231"/>
                <a:gd name="T17" fmla="*/ 247 h 348"/>
                <a:gd name="T18" fmla="*/ 192 w 231"/>
                <a:gd name="T19" fmla="*/ 224 h 348"/>
                <a:gd name="T20" fmla="*/ 203 w 231"/>
                <a:gd name="T21" fmla="*/ 168 h 348"/>
                <a:gd name="T22" fmla="*/ 203 w 231"/>
                <a:gd name="T23" fmla="*/ 168 h 348"/>
                <a:gd name="T24" fmla="*/ 214 w 231"/>
                <a:gd name="T25" fmla="*/ 67 h 348"/>
                <a:gd name="T26" fmla="*/ 209 w 231"/>
                <a:gd name="T27" fmla="*/ 34 h 348"/>
                <a:gd name="T28" fmla="*/ 169 w 231"/>
                <a:gd name="T29" fmla="*/ 0 h 348"/>
                <a:gd name="T30" fmla="*/ 0 w 231"/>
                <a:gd name="T31" fmla="*/ 168 h 348"/>
                <a:gd name="T32" fmla="*/ 0 w 231"/>
                <a:gd name="T33" fmla="*/ 16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1" h="348">
                  <a:moveTo>
                    <a:pt x="0" y="168"/>
                  </a:moveTo>
                  <a:lnTo>
                    <a:pt x="0" y="168"/>
                  </a:lnTo>
                  <a:lnTo>
                    <a:pt x="90" y="191"/>
                  </a:lnTo>
                  <a:lnTo>
                    <a:pt x="113" y="247"/>
                  </a:lnTo>
                  <a:lnTo>
                    <a:pt x="141" y="297"/>
                  </a:lnTo>
                  <a:lnTo>
                    <a:pt x="164" y="348"/>
                  </a:lnTo>
                  <a:lnTo>
                    <a:pt x="164" y="348"/>
                  </a:lnTo>
                  <a:lnTo>
                    <a:pt x="231" y="303"/>
                  </a:lnTo>
                  <a:lnTo>
                    <a:pt x="192" y="247"/>
                  </a:lnTo>
                  <a:lnTo>
                    <a:pt x="192" y="224"/>
                  </a:lnTo>
                  <a:lnTo>
                    <a:pt x="203" y="168"/>
                  </a:lnTo>
                  <a:lnTo>
                    <a:pt x="203" y="168"/>
                  </a:lnTo>
                  <a:lnTo>
                    <a:pt x="214" y="67"/>
                  </a:lnTo>
                  <a:lnTo>
                    <a:pt x="209" y="34"/>
                  </a:lnTo>
                  <a:lnTo>
                    <a:pt x="169" y="0"/>
                  </a:lnTo>
                  <a:lnTo>
                    <a:pt x="0" y="168"/>
                  </a:lnTo>
                  <a:lnTo>
                    <a:pt x="0" y="168"/>
                  </a:lnTo>
                  <a:close/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Rectangle 498">
              <a:extLst>
                <a:ext uri="{FF2B5EF4-FFF2-40B4-BE49-F238E27FC236}">
                  <a16:creationId xmlns:a16="http://schemas.microsoft.com/office/drawing/2014/main" id="{30900276-78D4-46ED-AD73-D6E4535F13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8" y="17882"/>
              <a:ext cx="1" cy="1"/>
            </a:xfrm>
            <a:prstGeom prst="rect">
              <a:avLst/>
            </a:prstGeom>
            <a:solidFill>
              <a:srgbClr val="3A7CCB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499">
              <a:extLst>
                <a:ext uri="{FF2B5EF4-FFF2-40B4-BE49-F238E27FC236}">
                  <a16:creationId xmlns:a16="http://schemas.microsoft.com/office/drawing/2014/main" id="{A928466A-D5B1-4742-9737-3A602074F4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8" y="18267"/>
              <a:ext cx="324" cy="0"/>
            </a:xfrm>
            <a:custGeom>
              <a:avLst/>
              <a:gdLst>
                <a:gd name="T0" fmla="*/ 0 w 345"/>
                <a:gd name="T1" fmla="*/ 0 w 345"/>
                <a:gd name="T2" fmla="*/ 345 w 345"/>
                <a:gd name="T3" fmla="*/ 345 w 345"/>
                <a:gd name="T4" fmla="*/ 345 w 345"/>
                <a:gd name="T5" fmla="*/ 0 w 34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345">
                  <a:moveTo>
                    <a:pt x="0" y="0"/>
                  </a:moveTo>
                  <a:lnTo>
                    <a:pt x="0" y="0"/>
                  </a:lnTo>
                  <a:lnTo>
                    <a:pt x="345" y="0"/>
                  </a:lnTo>
                  <a:lnTo>
                    <a:pt x="345" y="0"/>
                  </a:lnTo>
                  <a:lnTo>
                    <a:pt x="34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5D98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00">
              <a:extLst>
                <a:ext uri="{FF2B5EF4-FFF2-40B4-BE49-F238E27FC236}">
                  <a16:creationId xmlns:a16="http://schemas.microsoft.com/office/drawing/2014/main" id="{39EDCBC2-028E-4BC8-894B-4CB6073D9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8" y="17882"/>
              <a:ext cx="324" cy="385"/>
            </a:xfrm>
            <a:custGeom>
              <a:avLst/>
              <a:gdLst>
                <a:gd name="T0" fmla="*/ 0 w 345"/>
                <a:gd name="T1" fmla="*/ 275 h 426"/>
                <a:gd name="T2" fmla="*/ 0 w 345"/>
                <a:gd name="T3" fmla="*/ 275 h 426"/>
                <a:gd name="T4" fmla="*/ 17 w 345"/>
                <a:gd name="T5" fmla="*/ 331 h 426"/>
                <a:gd name="T6" fmla="*/ 107 w 345"/>
                <a:gd name="T7" fmla="*/ 314 h 426"/>
                <a:gd name="T8" fmla="*/ 147 w 345"/>
                <a:gd name="T9" fmla="*/ 342 h 426"/>
                <a:gd name="T10" fmla="*/ 147 w 345"/>
                <a:gd name="T11" fmla="*/ 342 h 426"/>
                <a:gd name="T12" fmla="*/ 186 w 345"/>
                <a:gd name="T13" fmla="*/ 426 h 426"/>
                <a:gd name="T14" fmla="*/ 226 w 345"/>
                <a:gd name="T15" fmla="*/ 421 h 426"/>
                <a:gd name="T16" fmla="*/ 232 w 345"/>
                <a:gd name="T17" fmla="*/ 348 h 426"/>
                <a:gd name="T18" fmla="*/ 260 w 345"/>
                <a:gd name="T19" fmla="*/ 320 h 426"/>
                <a:gd name="T20" fmla="*/ 328 w 345"/>
                <a:gd name="T21" fmla="*/ 297 h 426"/>
                <a:gd name="T22" fmla="*/ 305 w 345"/>
                <a:gd name="T23" fmla="*/ 241 h 426"/>
                <a:gd name="T24" fmla="*/ 192 w 345"/>
                <a:gd name="T25" fmla="*/ 253 h 426"/>
                <a:gd name="T26" fmla="*/ 192 w 345"/>
                <a:gd name="T27" fmla="*/ 253 h 426"/>
                <a:gd name="T28" fmla="*/ 226 w 345"/>
                <a:gd name="T29" fmla="*/ 168 h 426"/>
                <a:gd name="T30" fmla="*/ 282 w 345"/>
                <a:gd name="T31" fmla="*/ 163 h 426"/>
                <a:gd name="T32" fmla="*/ 316 w 345"/>
                <a:gd name="T33" fmla="*/ 107 h 426"/>
                <a:gd name="T34" fmla="*/ 345 w 345"/>
                <a:gd name="T35" fmla="*/ 45 h 426"/>
                <a:gd name="T36" fmla="*/ 345 w 345"/>
                <a:gd name="T37" fmla="*/ 45 h 426"/>
                <a:gd name="T38" fmla="*/ 305 w 345"/>
                <a:gd name="T39" fmla="*/ 0 h 426"/>
                <a:gd name="T40" fmla="*/ 0 w 345"/>
                <a:gd name="T41" fmla="*/ 275 h 426"/>
                <a:gd name="T42" fmla="*/ 0 w 345"/>
                <a:gd name="T43" fmla="*/ 275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5" h="426">
                  <a:moveTo>
                    <a:pt x="0" y="275"/>
                  </a:moveTo>
                  <a:lnTo>
                    <a:pt x="0" y="275"/>
                  </a:lnTo>
                  <a:lnTo>
                    <a:pt x="17" y="331"/>
                  </a:lnTo>
                  <a:lnTo>
                    <a:pt x="107" y="314"/>
                  </a:lnTo>
                  <a:lnTo>
                    <a:pt x="147" y="342"/>
                  </a:lnTo>
                  <a:lnTo>
                    <a:pt x="147" y="342"/>
                  </a:lnTo>
                  <a:lnTo>
                    <a:pt x="186" y="426"/>
                  </a:lnTo>
                  <a:lnTo>
                    <a:pt x="226" y="421"/>
                  </a:lnTo>
                  <a:lnTo>
                    <a:pt x="232" y="348"/>
                  </a:lnTo>
                  <a:lnTo>
                    <a:pt x="260" y="320"/>
                  </a:lnTo>
                  <a:lnTo>
                    <a:pt x="328" y="297"/>
                  </a:lnTo>
                  <a:lnTo>
                    <a:pt x="305" y="241"/>
                  </a:lnTo>
                  <a:lnTo>
                    <a:pt x="192" y="253"/>
                  </a:lnTo>
                  <a:lnTo>
                    <a:pt x="192" y="253"/>
                  </a:lnTo>
                  <a:lnTo>
                    <a:pt x="226" y="168"/>
                  </a:lnTo>
                  <a:lnTo>
                    <a:pt x="282" y="163"/>
                  </a:lnTo>
                  <a:lnTo>
                    <a:pt x="316" y="107"/>
                  </a:lnTo>
                  <a:lnTo>
                    <a:pt x="345" y="45"/>
                  </a:lnTo>
                  <a:lnTo>
                    <a:pt x="345" y="45"/>
                  </a:lnTo>
                  <a:lnTo>
                    <a:pt x="305" y="0"/>
                  </a:lnTo>
                  <a:lnTo>
                    <a:pt x="0" y="275"/>
                  </a:lnTo>
                  <a:lnTo>
                    <a:pt x="0" y="275"/>
                  </a:lnTo>
                  <a:close/>
                </a:path>
              </a:pathLst>
            </a:custGeom>
            <a:noFill/>
            <a:ln w="12700" cap="flat">
              <a:solidFill>
                <a:srgbClr val="4A7EB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01">
              <a:extLst>
                <a:ext uri="{FF2B5EF4-FFF2-40B4-BE49-F238E27FC236}">
                  <a16:creationId xmlns:a16="http://schemas.microsoft.com/office/drawing/2014/main" id="{37EE3DE4-5264-4B28-B5F6-2821643A7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4" y="17796"/>
              <a:ext cx="1102" cy="628"/>
            </a:xfrm>
            <a:custGeom>
              <a:avLst/>
              <a:gdLst>
                <a:gd name="T0" fmla="*/ 554 w 1175"/>
                <a:gd name="T1" fmla="*/ 0 h 695"/>
                <a:gd name="T2" fmla="*/ 667 w 1175"/>
                <a:gd name="T3" fmla="*/ 34 h 695"/>
                <a:gd name="T4" fmla="*/ 690 w 1175"/>
                <a:gd name="T5" fmla="*/ 140 h 695"/>
                <a:gd name="T6" fmla="*/ 565 w 1175"/>
                <a:gd name="T7" fmla="*/ 95 h 695"/>
                <a:gd name="T8" fmla="*/ 418 w 1175"/>
                <a:gd name="T9" fmla="*/ 112 h 695"/>
                <a:gd name="T10" fmla="*/ 526 w 1175"/>
                <a:gd name="T11" fmla="*/ 157 h 695"/>
                <a:gd name="T12" fmla="*/ 447 w 1175"/>
                <a:gd name="T13" fmla="*/ 291 h 695"/>
                <a:gd name="T14" fmla="*/ 249 w 1175"/>
                <a:gd name="T15" fmla="*/ 303 h 695"/>
                <a:gd name="T16" fmla="*/ 147 w 1175"/>
                <a:gd name="T17" fmla="*/ 387 h 695"/>
                <a:gd name="T18" fmla="*/ 362 w 1175"/>
                <a:gd name="T19" fmla="*/ 387 h 695"/>
                <a:gd name="T20" fmla="*/ 215 w 1175"/>
                <a:gd name="T21" fmla="*/ 510 h 695"/>
                <a:gd name="T22" fmla="*/ 97 w 1175"/>
                <a:gd name="T23" fmla="*/ 398 h 695"/>
                <a:gd name="T24" fmla="*/ 0 w 1175"/>
                <a:gd name="T25" fmla="*/ 527 h 695"/>
                <a:gd name="T26" fmla="*/ 80 w 1175"/>
                <a:gd name="T27" fmla="*/ 605 h 695"/>
                <a:gd name="T28" fmla="*/ 113 w 1175"/>
                <a:gd name="T29" fmla="*/ 690 h 695"/>
                <a:gd name="T30" fmla="*/ 249 w 1175"/>
                <a:gd name="T31" fmla="*/ 695 h 695"/>
                <a:gd name="T32" fmla="*/ 334 w 1175"/>
                <a:gd name="T33" fmla="*/ 678 h 695"/>
                <a:gd name="T34" fmla="*/ 283 w 1175"/>
                <a:gd name="T35" fmla="*/ 628 h 695"/>
                <a:gd name="T36" fmla="*/ 396 w 1175"/>
                <a:gd name="T37" fmla="*/ 549 h 695"/>
                <a:gd name="T38" fmla="*/ 531 w 1175"/>
                <a:gd name="T39" fmla="*/ 594 h 695"/>
                <a:gd name="T40" fmla="*/ 622 w 1175"/>
                <a:gd name="T41" fmla="*/ 690 h 695"/>
                <a:gd name="T42" fmla="*/ 701 w 1175"/>
                <a:gd name="T43" fmla="*/ 566 h 695"/>
                <a:gd name="T44" fmla="*/ 599 w 1175"/>
                <a:gd name="T45" fmla="*/ 488 h 695"/>
                <a:gd name="T46" fmla="*/ 509 w 1175"/>
                <a:gd name="T47" fmla="*/ 426 h 695"/>
                <a:gd name="T48" fmla="*/ 554 w 1175"/>
                <a:gd name="T49" fmla="*/ 325 h 695"/>
                <a:gd name="T50" fmla="*/ 701 w 1175"/>
                <a:gd name="T51" fmla="*/ 303 h 695"/>
                <a:gd name="T52" fmla="*/ 853 w 1175"/>
                <a:gd name="T53" fmla="*/ 308 h 695"/>
                <a:gd name="T54" fmla="*/ 1023 w 1175"/>
                <a:gd name="T55" fmla="*/ 286 h 695"/>
                <a:gd name="T56" fmla="*/ 983 w 1175"/>
                <a:gd name="T57" fmla="*/ 247 h 695"/>
                <a:gd name="T58" fmla="*/ 904 w 1175"/>
                <a:gd name="T59" fmla="*/ 235 h 695"/>
                <a:gd name="T60" fmla="*/ 904 w 1175"/>
                <a:gd name="T61" fmla="*/ 235 h 695"/>
                <a:gd name="T62" fmla="*/ 899 w 1175"/>
                <a:gd name="T63" fmla="*/ 174 h 695"/>
                <a:gd name="T64" fmla="*/ 1175 w 1175"/>
                <a:gd name="T65" fmla="*/ 151 h 695"/>
                <a:gd name="T66" fmla="*/ 1158 w 1175"/>
                <a:gd name="T67" fmla="*/ 325 h 695"/>
                <a:gd name="T68" fmla="*/ 1096 w 1175"/>
                <a:gd name="T69" fmla="*/ 353 h 695"/>
                <a:gd name="T70" fmla="*/ 972 w 1175"/>
                <a:gd name="T71" fmla="*/ 364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5" h="695">
                  <a:moveTo>
                    <a:pt x="554" y="0"/>
                  </a:moveTo>
                  <a:lnTo>
                    <a:pt x="554" y="0"/>
                  </a:lnTo>
                  <a:lnTo>
                    <a:pt x="599" y="56"/>
                  </a:lnTo>
                  <a:lnTo>
                    <a:pt x="667" y="34"/>
                  </a:lnTo>
                  <a:lnTo>
                    <a:pt x="707" y="67"/>
                  </a:lnTo>
                  <a:lnTo>
                    <a:pt x="690" y="140"/>
                  </a:lnTo>
                  <a:lnTo>
                    <a:pt x="605" y="140"/>
                  </a:lnTo>
                  <a:lnTo>
                    <a:pt x="565" y="95"/>
                  </a:lnTo>
                  <a:lnTo>
                    <a:pt x="492" y="84"/>
                  </a:lnTo>
                  <a:lnTo>
                    <a:pt x="418" y="112"/>
                  </a:lnTo>
                  <a:lnTo>
                    <a:pt x="435" y="163"/>
                  </a:lnTo>
                  <a:lnTo>
                    <a:pt x="526" y="157"/>
                  </a:lnTo>
                  <a:lnTo>
                    <a:pt x="509" y="247"/>
                  </a:lnTo>
                  <a:lnTo>
                    <a:pt x="447" y="291"/>
                  </a:lnTo>
                  <a:lnTo>
                    <a:pt x="345" y="291"/>
                  </a:lnTo>
                  <a:lnTo>
                    <a:pt x="249" y="303"/>
                  </a:lnTo>
                  <a:lnTo>
                    <a:pt x="164" y="325"/>
                  </a:lnTo>
                  <a:lnTo>
                    <a:pt x="147" y="387"/>
                  </a:lnTo>
                  <a:lnTo>
                    <a:pt x="260" y="415"/>
                  </a:lnTo>
                  <a:lnTo>
                    <a:pt x="362" y="387"/>
                  </a:lnTo>
                  <a:lnTo>
                    <a:pt x="368" y="460"/>
                  </a:lnTo>
                  <a:lnTo>
                    <a:pt x="215" y="510"/>
                  </a:lnTo>
                  <a:lnTo>
                    <a:pt x="142" y="493"/>
                  </a:lnTo>
                  <a:lnTo>
                    <a:pt x="97" y="398"/>
                  </a:lnTo>
                  <a:lnTo>
                    <a:pt x="17" y="448"/>
                  </a:lnTo>
                  <a:lnTo>
                    <a:pt x="0" y="527"/>
                  </a:lnTo>
                  <a:lnTo>
                    <a:pt x="119" y="527"/>
                  </a:lnTo>
                  <a:lnTo>
                    <a:pt x="80" y="605"/>
                  </a:lnTo>
                  <a:lnTo>
                    <a:pt x="23" y="622"/>
                  </a:lnTo>
                  <a:lnTo>
                    <a:pt x="113" y="690"/>
                  </a:lnTo>
                  <a:lnTo>
                    <a:pt x="159" y="667"/>
                  </a:lnTo>
                  <a:lnTo>
                    <a:pt x="249" y="695"/>
                  </a:lnTo>
                  <a:lnTo>
                    <a:pt x="249" y="695"/>
                  </a:lnTo>
                  <a:lnTo>
                    <a:pt x="334" y="678"/>
                  </a:lnTo>
                  <a:lnTo>
                    <a:pt x="283" y="628"/>
                  </a:lnTo>
                  <a:lnTo>
                    <a:pt x="283" y="628"/>
                  </a:lnTo>
                  <a:lnTo>
                    <a:pt x="322" y="561"/>
                  </a:lnTo>
                  <a:lnTo>
                    <a:pt x="396" y="549"/>
                  </a:lnTo>
                  <a:lnTo>
                    <a:pt x="537" y="538"/>
                  </a:lnTo>
                  <a:lnTo>
                    <a:pt x="531" y="594"/>
                  </a:lnTo>
                  <a:lnTo>
                    <a:pt x="554" y="656"/>
                  </a:lnTo>
                  <a:lnTo>
                    <a:pt x="622" y="690"/>
                  </a:lnTo>
                  <a:lnTo>
                    <a:pt x="673" y="650"/>
                  </a:lnTo>
                  <a:lnTo>
                    <a:pt x="701" y="566"/>
                  </a:lnTo>
                  <a:lnTo>
                    <a:pt x="695" y="510"/>
                  </a:lnTo>
                  <a:lnTo>
                    <a:pt x="599" y="488"/>
                  </a:lnTo>
                  <a:lnTo>
                    <a:pt x="543" y="465"/>
                  </a:lnTo>
                  <a:lnTo>
                    <a:pt x="509" y="426"/>
                  </a:lnTo>
                  <a:lnTo>
                    <a:pt x="520" y="392"/>
                  </a:lnTo>
                  <a:lnTo>
                    <a:pt x="554" y="325"/>
                  </a:lnTo>
                  <a:lnTo>
                    <a:pt x="599" y="308"/>
                  </a:lnTo>
                  <a:lnTo>
                    <a:pt x="701" y="303"/>
                  </a:lnTo>
                  <a:cubicBezTo>
                    <a:pt x="761" y="309"/>
                    <a:pt x="735" y="308"/>
                    <a:pt x="780" y="308"/>
                  </a:cubicBezTo>
                  <a:lnTo>
                    <a:pt x="853" y="308"/>
                  </a:lnTo>
                  <a:lnTo>
                    <a:pt x="955" y="308"/>
                  </a:lnTo>
                  <a:lnTo>
                    <a:pt x="1023" y="286"/>
                  </a:lnTo>
                  <a:lnTo>
                    <a:pt x="1028" y="263"/>
                  </a:lnTo>
                  <a:lnTo>
                    <a:pt x="983" y="247"/>
                  </a:lnTo>
                  <a:cubicBezTo>
                    <a:pt x="978" y="245"/>
                    <a:pt x="972" y="242"/>
                    <a:pt x="966" y="241"/>
                  </a:cubicBezTo>
                  <a:cubicBezTo>
                    <a:pt x="934" y="234"/>
                    <a:pt x="935" y="235"/>
                    <a:pt x="904" y="235"/>
                  </a:cubicBezTo>
                  <a:lnTo>
                    <a:pt x="904" y="235"/>
                  </a:lnTo>
                  <a:lnTo>
                    <a:pt x="904" y="235"/>
                  </a:lnTo>
                  <a:lnTo>
                    <a:pt x="882" y="196"/>
                  </a:lnTo>
                  <a:lnTo>
                    <a:pt x="899" y="174"/>
                  </a:lnTo>
                  <a:lnTo>
                    <a:pt x="1113" y="151"/>
                  </a:lnTo>
                  <a:lnTo>
                    <a:pt x="1175" y="151"/>
                  </a:lnTo>
                  <a:lnTo>
                    <a:pt x="1170" y="263"/>
                  </a:lnTo>
                  <a:lnTo>
                    <a:pt x="1158" y="325"/>
                  </a:lnTo>
                  <a:lnTo>
                    <a:pt x="1108" y="348"/>
                  </a:lnTo>
                  <a:lnTo>
                    <a:pt x="1096" y="353"/>
                  </a:lnTo>
                  <a:lnTo>
                    <a:pt x="1034" y="364"/>
                  </a:lnTo>
                  <a:lnTo>
                    <a:pt x="972" y="364"/>
                  </a:lnTo>
                </a:path>
              </a:pathLst>
            </a:custGeom>
            <a:solidFill>
              <a:srgbClr val="4F81B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02">
              <a:extLst>
                <a:ext uri="{FF2B5EF4-FFF2-40B4-BE49-F238E27FC236}">
                  <a16:creationId xmlns:a16="http://schemas.microsoft.com/office/drawing/2014/main" id="{A353D8B4-CEB6-4DE2-BD56-25EF9FA93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4" y="17796"/>
              <a:ext cx="1102" cy="628"/>
            </a:xfrm>
            <a:custGeom>
              <a:avLst/>
              <a:gdLst>
                <a:gd name="T0" fmla="*/ 554 w 1175"/>
                <a:gd name="T1" fmla="*/ 0 h 695"/>
                <a:gd name="T2" fmla="*/ 667 w 1175"/>
                <a:gd name="T3" fmla="*/ 34 h 695"/>
                <a:gd name="T4" fmla="*/ 690 w 1175"/>
                <a:gd name="T5" fmla="*/ 140 h 695"/>
                <a:gd name="T6" fmla="*/ 565 w 1175"/>
                <a:gd name="T7" fmla="*/ 95 h 695"/>
                <a:gd name="T8" fmla="*/ 418 w 1175"/>
                <a:gd name="T9" fmla="*/ 112 h 695"/>
                <a:gd name="T10" fmla="*/ 526 w 1175"/>
                <a:gd name="T11" fmla="*/ 157 h 695"/>
                <a:gd name="T12" fmla="*/ 447 w 1175"/>
                <a:gd name="T13" fmla="*/ 291 h 695"/>
                <a:gd name="T14" fmla="*/ 249 w 1175"/>
                <a:gd name="T15" fmla="*/ 303 h 695"/>
                <a:gd name="T16" fmla="*/ 147 w 1175"/>
                <a:gd name="T17" fmla="*/ 387 h 695"/>
                <a:gd name="T18" fmla="*/ 362 w 1175"/>
                <a:gd name="T19" fmla="*/ 387 h 695"/>
                <a:gd name="T20" fmla="*/ 215 w 1175"/>
                <a:gd name="T21" fmla="*/ 510 h 695"/>
                <a:gd name="T22" fmla="*/ 97 w 1175"/>
                <a:gd name="T23" fmla="*/ 398 h 695"/>
                <a:gd name="T24" fmla="*/ 0 w 1175"/>
                <a:gd name="T25" fmla="*/ 527 h 695"/>
                <a:gd name="T26" fmla="*/ 80 w 1175"/>
                <a:gd name="T27" fmla="*/ 605 h 695"/>
                <a:gd name="T28" fmla="*/ 113 w 1175"/>
                <a:gd name="T29" fmla="*/ 690 h 695"/>
                <a:gd name="T30" fmla="*/ 249 w 1175"/>
                <a:gd name="T31" fmla="*/ 695 h 695"/>
                <a:gd name="T32" fmla="*/ 334 w 1175"/>
                <a:gd name="T33" fmla="*/ 678 h 695"/>
                <a:gd name="T34" fmla="*/ 283 w 1175"/>
                <a:gd name="T35" fmla="*/ 628 h 695"/>
                <a:gd name="T36" fmla="*/ 396 w 1175"/>
                <a:gd name="T37" fmla="*/ 549 h 695"/>
                <a:gd name="T38" fmla="*/ 531 w 1175"/>
                <a:gd name="T39" fmla="*/ 594 h 695"/>
                <a:gd name="T40" fmla="*/ 622 w 1175"/>
                <a:gd name="T41" fmla="*/ 690 h 695"/>
                <a:gd name="T42" fmla="*/ 701 w 1175"/>
                <a:gd name="T43" fmla="*/ 566 h 695"/>
                <a:gd name="T44" fmla="*/ 599 w 1175"/>
                <a:gd name="T45" fmla="*/ 488 h 695"/>
                <a:gd name="T46" fmla="*/ 509 w 1175"/>
                <a:gd name="T47" fmla="*/ 426 h 695"/>
                <a:gd name="T48" fmla="*/ 554 w 1175"/>
                <a:gd name="T49" fmla="*/ 325 h 695"/>
                <a:gd name="T50" fmla="*/ 701 w 1175"/>
                <a:gd name="T51" fmla="*/ 303 h 695"/>
                <a:gd name="T52" fmla="*/ 853 w 1175"/>
                <a:gd name="T53" fmla="*/ 308 h 695"/>
                <a:gd name="T54" fmla="*/ 1023 w 1175"/>
                <a:gd name="T55" fmla="*/ 286 h 695"/>
                <a:gd name="T56" fmla="*/ 983 w 1175"/>
                <a:gd name="T57" fmla="*/ 247 h 695"/>
                <a:gd name="T58" fmla="*/ 904 w 1175"/>
                <a:gd name="T59" fmla="*/ 235 h 695"/>
                <a:gd name="T60" fmla="*/ 904 w 1175"/>
                <a:gd name="T61" fmla="*/ 235 h 695"/>
                <a:gd name="T62" fmla="*/ 899 w 1175"/>
                <a:gd name="T63" fmla="*/ 174 h 695"/>
                <a:gd name="T64" fmla="*/ 1175 w 1175"/>
                <a:gd name="T65" fmla="*/ 151 h 695"/>
                <a:gd name="T66" fmla="*/ 1158 w 1175"/>
                <a:gd name="T67" fmla="*/ 325 h 695"/>
                <a:gd name="T68" fmla="*/ 1096 w 1175"/>
                <a:gd name="T69" fmla="*/ 353 h 695"/>
                <a:gd name="T70" fmla="*/ 972 w 1175"/>
                <a:gd name="T71" fmla="*/ 364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5" h="695">
                  <a:moveTo>
                    <a:pt x="554" y="0"/>
                  </a:moveTo>
                  <a:lnTo>
                    <a:pt x="554" y="0"/>
                  </a:lnTo>
                  <a:lnTo>
                    <a:pt x="599" y="56"/>
                  </a:lnTo>
                  <a:lnTo>
                    <a:pt x="667" y="34"/>
                  </a:lnTo>
                  <a:lnTo>
                    <a:pt x="707" y="67"/>
                  </a:lnTo>
                  <a:lnTo>
                    <a:pt x="690" y="140"/>
                  </a:lnTo>
                  <a:lnTo>
                    <a:pt x="605" y="140"/>
                  </a:lnTo>
                  <a:lnTo>
                    <a:pt x="565" y="95"/>
                  </a:lnTo>
                  <a:lnTo>
                    <a:pt x="492" y="84"/>
                  </a:lnTo>
                  <a:lnTo>
                    <a:pt x="418" y="112"/>
                  </a:lnTo>
                  <a:lnTo>
                    <a:pt x="435" y="163"/>
                  </a:lnTo>
                  <a:lnTo>
                    <a:pt x="526" y="157"/>
                  </a:lnTo>
                  <a:lnTo>
                    <a:pt x="509" y="247"/>
                  </a:lnTo>
                  <a:lnTo>
                    <a:pt x="447" y="291"/>
                  </a:lnTo>
                  <a:lnTo>
                    <a:pt x="345" y="291"/>
                  </a:lnTo>
                  <a:lnTo>
                    <a:pt x="249" y="303"/>
                  </a:lnTo>
                  <a:lnTo>
                    <a:pt x="164" y="325"/>
                  </a:lnTo>
                  <a:lnTo>
                    <a:pt x="147" y="387"/>
                  </a:lnTo>
                  <a:lnTo>
                    <a:pt x="260" y="415"/>
                  </a:lnTo>
                  <a:lnTo>
                    <a:pt x="362" y="387"/>
                  </a:lnTo>
                  <a:lnTo>
                    <a:pt x="368" y="460"/>
                  </a:lnTo>
                  <a:lnTo>
                    <a:pt x="215" y="510"/>
                  </a:lnTo>
                  <a:lnTo>
                    <a:pt x="142" y="493"/>
                  </a:lnTo>
                  <a:lnTo>
                    <a:pt x="97" y="398"/>
                  </a:lnTo>
                  <a:lnTo>
                    <a:pt x="17" y="448"/>
                  </a:lnTo>
                  <a:lnTo>
                    <a:pt x="0" y="527"/>
                  </a:lnTo>
                  <a:lnTo>
                    <a:pt x="119" y="527"/>
                  </a:lnTo>
                  <a:lnTo>
                    <a:pt x="80" y="605"/>
                  </a:lnTo>
                  <a:lnTo>
                    <a:pt x="23" y="622"/>
                  </a:lnTo>
                  <a:lnTo>
                    <a:pt x="113" y="690"/>
                  </a:lnTo>
                  <a:lnTo>
                    <a:pt x="159" y="667"/>
                  </a:lnTo>
                  <a:lnTo>
                    <a:pt x="249" y="695"/>
                  </a:lnTo>
                  <a:lnTo>
                    <a:pt x="249" y="695"/>
                  </a:lnTo>
                  <a:lnTo>
                    <a:pt x="334" y="678"/>
                  </a:lnTo>
                  <a:lnTo>
                    <a:pt x="283" y="628"/>
                  </a:lnTo>
                  <a:lnTo>
                    <a:pt x="283" y="628"/>
                  </a:lnTo>
                  <a:lnTo>
                    <a:pt x="322" y="561"/>
                  </a:lnTo>
                  <a:lnTo>
                    <a:pt x="396" y="549"/>
                  </a:lnTo>
                  <a:lnTo>
                    <a:pt x="537" y="538"/>
                  </a:lnTo>
                  <a:lnTo>
                    <a:pt x="531" y="594"/>
                  </a:lnTo>
                  <a:lnTo>
                    <a:pt x="554" y="656"/>
                  </a:lnTo>
                  <a:lnTo>
                    <a:pt x="622" y="690"/>
                  </a:lnTo>
                  <a:lnTo>
                    <a:pt x="673" y="650"/>
                  </a:lnTo>
                  <a:lnTo>
                    <a:pt x="701" y="566"/>
                  </a:lnTo>
                  <a:lnTo>
                    <a:pt x="695" y="510"/>
                  </a:lnTo>
                  <a:lnTo>
                    <a:pt x="599" y="488"/>
                  </a:lnTo>
                  <a:lnTo>
                    <a:pt x="543" y="465"/>
                  </a:lnTo>
                  <a:lnTo>
                    <a:pt x="509" y="426"/>
                  </a:lnTo>
                  <a:lnTo>
                    <a:pt x="520" y="392"/>
                  </a:lnTo>
                  <a:lnTo>
                    <a:pt x="554" y="325"/>
                  </a:lnTo>
                  <a:lnTo>
                    <a:pt x="599" y="308"/>
                  </a:lnTo>
                  <a:lnTo>
                    <a:pt x="701" y="303"/>
                  </a:lnTo>
                  <a:cubicBezTo>
                    <a:pt x="761" y="309"/>
                    <a:pt x="735" y="308"/>
                    <a:pt x="780" y="308"/>
                  </a:cubicBezTo>
                  <a:lnTo>
                    <a:pt x="853" y="308"/>
                  </a:lnTo>
                  <a:lnTo>
                    <a:pt x="955" y="308"/>
                  </a:lnTo>
                  <a:lnTo>
                    <a:pt x="1023" y="286"/>
                  </a:lnTo>
                  <a:lnTo>
                    <a:pt x="1028" y="263"/>
                  </a:lnTo>
                  <a:lnTo>
                    <a:pt x="983" y="247"/>
                  </a:lnTo>
                  <a:cubicBezTo>
                    <a:pt x="978" y="245"/>
                    <a:pt x="972" y="242"/>
                    <a:pt x="966" y="241"/>
                  </a:cubicBezTo>
                  <a:cubicBezTo>
                    <a:pt x="934" y="234"/>
                    <a:pt x="935" y="235"/>
                    <a:pt x="904" y="235"/>
                  </a:cubicBezTo>
                  <a:lnTo>
                    <a:pt x="904" y="235"/>
                  </a:lnTo>
                  <a:lnTo>
                    <a:pt x="904" y="235"/>
                  </a:lnTo>
                  <a:lnTo>
                    <a:pt x="882" y="196"/>
                  </a:lnTo>
                  <a:lnTo>
                    <a:pt x="899" y="174"/>
                  </a:lnTo>
                  <a:lnTo>
                    <a:pt x="1113" y="151"/>
                  </a:lnTo>
                  <a:lnTo>
                    <a:pt x="1175" y="151"/>
                  </a:lnTo>
                  <a:lnTo>
                    <a:pt x="1170" y="263"/>
                  </a:lnTo>
                  <a:lnTo>
                    <a:pt x="1158" y="325"/>
                  </a:lnTo>
                  <a:lnTo>
                    <a:pt x="1108" y="348"/>
                  </a:lnTo>
                  <a:lnTo>
                    <a:pt x="1096" y="353"/>
                  </a:lnTo>
                  <a:lnTo>
                    <a:pt x="1034" y="364"/>
                  </a:lnTo>
                  <a:lnTo>
                    <a:pt x="972" y="364"/>
                  </a:lnTo>
                </a:path>
              </a:pathLst>
            </a:custGeom>
            <a:noFill/>
            <a:ln w="25400" cap="flat">
              <a:solidFill>
                <a:srgbClr val="4F81B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03">
              <a:extLst>
                <a:ext uri="{FF2B5EF4-FFF2-40B4-BE49-F238E27FC236}">
                  <a16:creationId xmlns:a16="http://schemas.microsoft.com/office/drawing/2014/main" id="{DC221192-EE15-408C-A3E9-ACF5D9AB9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9" y="17781"/>
              <a:ext cx="505" cy="669"/>
            </a:xfrm>
            <a:custGeom>
              <a:avLst/>
              <a:gdLst>
                <a:gd name="T0" fmla="*/ 539 w 539"/>
                <a:gd name="T1" fmla="*/ 0 h 741"/>
                <a:gd name="T2" fmla="*/ 539 w 539"/>
                <a:gd name="T3" fmla="*/ 0 h 741"/>
                <a:gd name="T4" fmla="*/ 539 w 539"/>
                <a:gd name="T5" fmla="*/ 0 h 741"/>
                <a:gd name="T6" fmla="*/ 398 w 539"/>
                <a:gd name="T7" fmla="*/ 60 h 741"/>
                <a:gd name="T8" fmla="*/ 402 w 539"/>
                <a:gd name="T9" fmla="*/ 254 h 741"/>
                <a:gd name="T10" fmla="*/ 247 w 539"/>
                <a:gd name="T11" fmla="*/ 348 h 741"/>
                <a:gd name="T12" fmla="*/ 236 w 539"/>
                <a:gd name="T13" fmla="*/ 578 h 741"/>
                <a:gd name="T14" fmla="*/ 37 w 539"/>
                <a:gd name="T15" fmla="*/ 643 h 741"/>
                <a:gd name="T16" fmla="*/ 17 w 539"/>
                <a:gd name="T17" fmla="*/ 741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9" h="741">
                  <a:moveTo>
                    <a:pt x="539" y="0"/>
                  </a:moveTo>
                  <a:lnTo>
                    <a:pt x="539" y="0"/>
                  </a:lnTo>
                  <a:lnTo>
                    <a:pt x="539" y="0"/>
                  </a:lnTo>
                  <a:cubicBezTo>
                    <a:pt x="480" y="9"/>
                    <a:pt x="421" y="17"/>
                    <a:pt x="398" y="60"/>
                  </a:cubicBezTo>
                  <a:cubicBezTo>
                    <a:pt x="374" y="103"/>
                    <a:pt x="427" y="207"/>
                    <a:pt x="402" y="254"/>
                  </a:cubicBezTo>
                  <a:cubicBezTo>
                    <a:pt x="377" y="302"/>
                    <a:pt x="275" y="294"/>
                    <a:pt x="247" y="348"/>
                  </a:cubicBezTo>
                  <a:cubicBezTo>
                    <a:pt x="220" y="401"/>
                    <a:pt x="272" y="529"/>
                    <a:pt x="236" y="578"/>
                  </a:cubicBezTo>
                  <a:cubicBezTo>
                    <a:pt x="201" y="628"/>
                    <a:pt x="73" y="615"/>
                    <a:pt x="37" y="643"/>
                  </a:cubicBezTo>
                  <a:cubicBezTo>
                    <a:pt x="0" y="671"/>
                    <a:pt x="8" y="706"/>
                    <a:pt x="17" y="741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504">
              <a:extLst>
                <a:ext uri="{FF2B5EF4-FFF2-40B4-BE49-F238E27FC236}">
                  <a16:creationId xmlns:a16="http://schemas.microsoft.com/office/drawing/2014/main" id="{F45BDEE9-E64B-432D-BA5C-4D1498734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7" y="17777"/>
              <a:ext cx="514" cy="680"/>
            </a:xfrm>
            <a:custGeom>
              <a:avLst/>
              <a:gdLst>
                <a:gd name="T0" fmla="*/ 548 w 548"/>
                <a:gd name="T1" fmla="*/ 0 h 753"/>
                <a:gd name="T2" fmla="*/ 548 w 548"/>
                <a:gd name="T3" fmla="*/ 0 h 753"/>
                <a:gd name="T4" fmla="*/ 548 w 548"/>
                <a:gd name="T5" fmla="*/ 0 h 753"/>
                <a:gd name="T6" fmla="*/ 405 w 548"/>
                <a:gd name="T7" fmla="*/ 62 h 753"/>
                <a:gd name="T8" fmla="*/ 408 w 548"/>
                <a:gd name="T9" fmla="*/ 258 h 753"/>
                <a:gd name="T10" fmla="*/ 251 w 548"/>
                <a:gd name="T11" fmla="*/ 354 h 753"/>
                <a:gd name="T12" fmla="*/ 239 w 548"/>
                <a:gd name="T13" fmla="*/ 586 h 753"/>
                <a:gd name="T14" fmla="*/ 37 w 548"/>
                <a:gd name="T15" fmla="*/ 654 h 753"/>
                <a:gd name="T16" fmla="*/ 16 w 548"/>
                <a:gd name="T17" fmla="*/ 753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8" h="753">
                  <a:moveTo>
                    <a:pt x="548" y="0"/>
                  </a:moveTo>
                  <a:lnTo>
                    <a:pt x="548" y="0"/>
                  </a:lnTo>
                  <a:lnTo>
                    <a:pt x="548" y="0"/>
                  </a:lnTo>
                  <a:cubicBezTo>
                    <a:pt x="489" y="10"/>
                    <a:pt x="429" y="19"/>
                    <a:pt x="405" y="62"/>
                  </a:cubicBezTo>
                  <a:cubicBezTo>
                    <a:pt x="382" y="106"/>
                    <a:pt x="433" y="210"/>
                    <a:pt x="408" y="258"/>
                  </a:cubicBezTo>
                  <a:cubicBezTo>
                    <a:pt x="382" y="307"/>
                    <a:pt x="280" y="299"/>
                    <a:pt x="251" y="354"/>
                  </a:cubicBezTo>
                  <a:cubicBezTo>
                    <a:pt x="224" y="408"/>
                    <a:pt x="274" y="536"/>
                    <a:pt x="239" y="586"/>
                  </a:cubicBezTo>
                  <a:cubicBezTo>
                    <a:pt x="202" y="636"/>
                    <a:pt x="75" y="626"/>
                    <a:pt x="37" y="654"/>
                  </a:cubicBezTo>
                  <a:cubicBezTo>
                    <a:pt x="0" y="682"/>
                    <a:pt x="8" y="718"/>
                    <a:pt x="16" y="753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505">
              <a:extLst>
                <a:ext uri="{FF2B5EF4-FFF2-40B4-BE49-F238E27FC236}">
                  <a16:creationId xmlns:a16="http://schemas.microsoft.com/office/drawing/2014/main" id="{D699005D-2156-432A-B491-B023481FB7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8" y="17780"/>
              <a:ext cx="506" cy="669"/>
            </a:xfrm>
            <a:custGeom>
              <a:avLst/>
              <a:gdLst>
                <a:gd name="T0" fmla="*/ 539 w 539"/>
                <a:gd name="T1" fmla="*/ 0 h 741"/>
                <a:gd name="T2" fmla="*/ 539 w 539"/>
                <a:gd name="T3" fmla="*/ 0 h 741"/>
                <a:gd name="T4" fmla="*/ 539 w 539"/>
                <a:gd name="T5" fmla="*/ 0 h 741"/>
                <a:gd name="T6" fmla="*/ 398 w 539"/>
                <a:gd name="T7" fmla="*/ 60 h 741"/>
                <a:gd name="T8" fmla="*/ 401 w 539"/>
                <a:gd name="T9" fmla="*/ 254 h 741"/>
                <a:gd name="T10" fmla="*/ 247 w 539"/>
                <a:gd name="T11" fmla="*/ 348 h 741"/>
                <a:gd name="T12" fmla="*/ 235 w 539"/>
                <a:gd name="T13" fmla="*/ 577 h 741"/>
                <a:gd name="T14" fmla="*/ 36 w 539"/>
                <a:gd name="T15" fmla="*/ 643 h 741"/>
                <a:gd name="T16" fmla="*/ 16 w 539"/>
                <a:gd name="T17" fmla="*/ 741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9" h="741">
                  <a:moveTo>
                    <a:pt x="539" y="0"/>
                  </a:moveTo>
                  <a:lnTo>
                    <a:pt x="539" y="0"/>
                  </a:lnTo>
                  <a:lnTo>
                    <a:pt x="539" y="0"/>
                  </a:lnTo>
                  <a:cubicBezTo>
                    <a:pt x="480" y="9"/>
                    <a:pt x="421" y="18"/>
                    <a:pt x="398" y="60"/>
                  </a:cubicBezTo>
                  <a:cubicBezTo>
                    <a:pt x="375" y="103"/>
                    <a:pt x="426" y="207"/>
                    <a:pt x="401" y="254"/>
                  </a:cubicBezTo>
                  <a:cubicBezTo>
                    <a:pt x="376" y="302"/>
                    <a:pt x="275" y="294"/>
                    <a:pt x="247" y="348"/>
                  </a:cubicBezTo>
                  <a:cubicBezTo>
                    <a:pt x="219" y="401"/>
                    <a:pt x="270" y="527"/>
                    <a:pt x="235" y="577"/>
                  </a:cubicBezTo>
                  <a:cubicBezTo>
                    <a:pt x="200" y="627"/>
                    <a:pt x="73" y="615"/>
                    <a:pt x="36" y="643"/>
                  </a:cubicBezTo>
                  <a:cubicBezTo>
                    <a:pt x="0" y="670"/>
                    <a:pt x="8" y="706"/>
                    <a:pt x="16" y="741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506">
              <a:extLst>
                <a:ext uri="{FF2B5EF4-FFF2-40B4-BE49-F238E27FC236}">
                  <a16:creationId xmlns:a16="http://schemas.microsoft.com/office/drawing/2014/main" id="{6589EFB5-2016-4875-A319-68036D63D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7" y="17766"/>
              <a:ext cx="478" cy="632"/>
            </a:xfrm>
            <a:custGeom>
              <a:avLst/>
              <a:gdLst>
                <a:gd name="T0" fmla="*/ 510 w 510"/>
                <a:gd name="T1" fmla="*/ 0 h 700"/>
                <a:gd name="T2" fmla="*/ 510 w 510"/>
                <a:gd name="T3" fmla="*/ 0 h 700"/>
                <a:gd name="T4" fmla="*/ 510 w 510"/>
                <a:gd name="T5" fmla="*/ 0 h 700"/>
                <a:gd name="T6" fmla="*/ 373 w 510"/>
                <a:gd name="T7" fmla="*/ 54 h 700"/>
                <a:gd name="T8" fmla="*/ 382 w 510"/>
                <a:gd name="T9" fmla="*/ 241 h 700"/>
                <a:gd name="T10" fmla="*/ 233 w 510"/>
                <a:gd name="T11" fmla="*/ 327 h 700"/>
                <a:gd name="T12" fmla="*/ 228 w 510"/>
                <a:gd name="T13" fmla="*/ 548 h 700"/>
                <a:gd name="T14" fmla="*/ 35 w 510"/>
                <a:gd name="T15" fmla="*/ 606 h 700"/>
                <a:gd name="T16" fmla="*/ 18 w 510"/>
                <a:gd name="T17" fmla="*/ 70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0" h="700">
                  <a:moveTo>
                    <a:pt x="510" y="0"/>
                  </a:moveTo>
                  <a:lnTo>
                    <a:pt x="510" y="0"/>
                  </a:lnTo>
                  <a:lnTo>
                    <a:pt x="510" y="0"/>
                  </a:lnTo>
                  <a:cubicBezTo>
                    <a:pt x="452" y="6"/>
                    <a:pt x="394" y="13"/>
                    <a:pt x="373" y="54"/>
                  </a:cubicBezTo>
                  <a:cubicBezTo>
                    <a:pt x="351" y="94"/>
                    <a:pt x="405" y="196"/>
                    <a:pt x="382" y="241"/>
                  </a:cubicBezTo>
                  <a:cubicBezTo>
                    <a:pt x="358" y="286"/>
                    <a:pt x="259" y="275"/>
                    <a:pt x="233" y="327"/>
                  </a:cubicBezTo>
                  <a:cubicBezTo>
                    <a:pt x="208" y="377"/>
                    <a:pt x="262" y="502"/>
                    <a:pt x="228" y="548"/>
                  </a:cubicBezTo>
                  <a:cubicBezTo>
                    <a:pt x="195" y="595"/>
                    <a:pt x="70" y="580"/>
                    <a:pt x="35" y="606"/>
                  </a:cubicBezTo>
                  <a:cubicBezTo>
                    <a:pt x="0" y="631"/>
                    <a:pt x="9" y="665"/>
                    <a:pt x="18" y="70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507">
              <a:extLst>
                <a:ext uri="{FF2B5EF4-FFF2-40B4-BE49-F238E27FC236}">
                  <a16:creationId xmlns:a16="http://schemas.microsoft.com/office/drawing/2014/main" id="{CA878FA5-ED95-46CC-8129-468C15037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2" y="17763"/>
              <a:ext cx="479" cy="635"/>
            </a:xfrm>
            <a:custGeom>
              <a:avLst/>
              <a:gdLst>
                <a:gd name="T0" fmla="*/ 511 w 511"/>
                <a:gd name="T1" fmla="*/ 0 h 704"/>
                <a:gd name="T2" fmla="*/ 511 w 511"/>
                <a:gd name="T3" fmla="*/ 0 h 704"/>
                <a:gd name="T4" fmla="*/ 511 w 511"/>
                <a:gd name="T5" fmla="*/ 0 h 704"/>
                <a:gd name="T6" fmla="*/ 374 w 511"/>
                <a:gd name="T7" fmla="*/ 55 h 704"/>
                <a:gd name="T8" fmla="*/ 383 w 511"/>
                <a:gd name="T9" fmla="*/ 242 h 704"/>
                <a:gd name="T10" fmla="*/ 234 w 511"/>
                <a:gd name="T11" fmla="*/ 329 h 704"/>
                <a:gd name="T12" fmla="*/ 229 w 511"/>
                <a:gd name="T13" fmla="*/ 551 h 704"/>
                <a:gd name="T14" fmla="*/ 35 w 511"/>
                <a:gd name="T15" fmla="*/ 609 h 704"/>
                <a:gd name="T16" fmla="*/ 17 w 511"/>
                <a:gd name="T17" fmla="*/ 704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1" h="704">
                  <a:moveTo>
                    <a:pt x="511" y="0"/>
                  </a:moveTo>
                  <a:lnTo>
                    <a:pt x="511" y="0"/>
                  </a:lnTo>
                  <a:lnTo>
                    <a:pt x="511" y="0"/>
                  </a:lnTo>
                  <a:cubicBezTo>
                    <a:pt x="453" y="7"/>
                    <a:pt x="396" y="15"/>
                    <a:pt x="374" y="55"/>
                  </a:cubicBezTo>
                  <a:cubicBezTo>
                    <a:pt x="353" y="96"/>
                    <a:pt x="406" y="197"/>
                    <a:pt x="383" y="242"/>
                  </a:cubicBezTo>
                  <a:cubicBezTo>
                    <a:pt x="360" y="289"/>
                    <a:pt x="259" y="277"/>
                    <a:pt x="234" y="329"/>
                  </a:cubicBezTo>
                  <a:cubicBezTo>
                    <a:pt x="208" y="380"/>
                    <a:pt x="262" y="504"/>
                    <a:pt x="229" y="551"/>
                  </a:cubicBezTo>
                  <a:cubicBezTo>
                    <a:pt x="195" y="598"/>
                    <a:pt x="71" y="584"/>
                    <a:pt x="35" y="609"/>
                  </a:cubicBezTo>
                  <a:cubicBezTo>
                    <a:pt x="0" y="635"/>
                    <a:pt x="9" y="669"/>
                    <a:pt x="17" y="704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508">
              <a:extLst>
                <a:ext uri="{FF2B5EF4-FFF2-40B4-BE49-F238E27FC236}">
                  <a16:creationId xmlns:a16="http://schemas.microsoft.com/office/drawing/2014/main" id="{6665E9EE-DA3D-4A05-A9C7-27AC6F49B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" y="17831"/>
              <a:ext cx="1655" cy="119"/>
            </a:xfrm>
            <a:custGeom>
              <a:avLst/>
              <a:gdLst>
                <a:gd name="T0" fmla="*/ 0 w 1764"/>
                <a:gd name="T1" fmla="*/ 75 h 131"/>
                <a:gd name="T2" fmla="*/ 0 w 1764"/>
                <a:gd name="T3" fmla="*/ 75 h 131"/>
                <a:gd name="T4" fmla="*/ 0 w 1764"/>
                <a:gd name="T5" fmla="*/ 75 h 131"/>
                <a:gd name="T6" fmla="*/ 271 w 1764"/>
                <a:gd name="T7" fmla="*/ 8 h 131"/>
                <a:gd name="T8" fmla="*/ 516 w 1764"/>
                <a:gd name="T9" fmla="*/ 116 h 131"/>
                <a:gd name="T10" fmla="*/ 704 w 1764"/>
                <a:gd name="T11" fmla="*/ 8 h 131"/>
                <a:gd name="T12" fmla="*/ 955 w 1764"/>
                <a:gd name="T13" fmla="*/ 127 h 131"/>
                <a:gd name="T14" fmla="*/ 1258 w 1764"/>
                <a:gd name="T15" fmla="*/ 30 h 131"/>
                <a:gd name="T16" fmla="*/ 1534 w 1764"/>
                <a:gd name="T17" fmla="*/ 121 h 131"/>
                <a:gd name="T18" fmla="*/ 1764 w 1764"/>
                <a:gd name="T19" fmla="*/ 2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4" h="131">
                  <a:moveTo>
                    <a:pt x="0" y="75"/>
                  </a:moveTo>
                  <a:lnTo>
                    <a:pt x="0" y="75"/>
                  </a:lnTo>
                  <a:lnTo>
                    <a:pt x="0" y="75"/>
                  </a:lnTo>
                  <a:cubicBezTo>
                    <a:pt x="92" y="38"/>
                    <a:pt x="185" y="0"/>
                    <a:pt x="271" y="8"/>
                  </a:cubicBezTo>
                  <a:cubicBezTo>
                    <a:pt x="357" y="14"/>
                    <a:pt x="445" y="116"/>
                    <a:pt x="516" y="116"/>
                  </a:cubicBezTo>
                  <a:cubicBezTo>
                    <a:pt x="589" y="116"/>
                    <a:pt x="632" y="6"/>
                    <a:pt x="704" y="8"/>
                  </a:cubicBezTo>
                  <a:cubicBezTo>
                    <a:pt x="778" y="9"/>
                    <a:pt x="863" y="123"/>
                    <a:pt x="955" y="127"/>
                  </a:cubicBezTo>
                  <a:cubicBezTo>
                    <a:pt x="1047" y="131"/>
                    <a:pt x="1161" y="31"/>
                    <a:pt x="1258" y="30"/>
                  </a:cubicBezTo>
                  <a:cubicBezTo>
                    <a:pt x="1355" y="30"/>
                    <a:pt x="1450" y="122"/>
                    <a:pt x="1534" y="121"/>
                  </a:cubicBezTo>
                  <a:cubicBezTo>
                    <a:pt x="1618" y="120"/>
                    <a:pt x="1691" y="72"/>
                    <a:pt x="1764" y="24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509">
              <a:extLst>
                <a:ext uri="{FF2B5EF4-FFF2-40B4-BE49-F238E27FC236}">
                  <a16:creationId xmlns:a16="http://schemas.microsoft.com/office/drawing/2014/main" id="{99AB2277-D4A4-49A5-A4B0-0A0EF0C8D4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9" y="18000"/>
              <a:ext cx="1625" cy="104"/>
            </a:xfrm>
            <a:custGeom>
              <a:avLst/>
              <a:gdLst>
                <a:gd name="T0" fmla="*/ 0 w 1733"/>
                <a:gd name="T1" fmla="*/ 67 h 115"/>
                <a:gd name="T2" fmla="*/ 0 w 1733"/>
                <a:gd name="T3" fmla="*/ 67 h 115"/>
                <a:gd name="T4" fmla="*/ 0 w 1733"/>
                <a:gd name="T5" fmla="*/ 67 h 115"/>
                <a:gd name="T6" fmla="*/ 266 w 1733"/>
                <a:gd name="T7" fmla="*/ 6 h 115"/>
                <a:gd name="T8" fmla="*/ 507 w 1733"/>
                <a:gd name="T9" fmla="*/ 101 h 115"/>
                <a:gd name="T10" fmla="*/ 692 w 1733"/>
                <a:gd name="T11" fmla="*/ 6 h 115"/>
                <a:gd name="T12" fmla="*/ 939 w 1733"/>
                <a:gd name="T13" fmla="*/ 112 h 115"/>
                <a:gd name="T14" fmla="*/ 1236 w 1733"/>
                <a:gd name="T15" fmla="*/ 26 h 115"/>
                <a:gd name="T16" fmla="*/ 1508 w 1733"/>
                <a:gd name="T17" fmla="*/ 106 h 115"/>
                <a:gd name="T18" fmla="*/ 1733 w 1733"/>
                <a:gd name="T19" fmla="*/ 2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3" h="115">
                  <a:moveTo>
                    <a:pt x="0" y="67"/>
                  </a:moveTo>
                  <a:lnTo>
                    <a:pt x="0" y="67"/>
                  </a:lnTo>
                  <a:lnTo>
                    <a:pt x="0" y="67"/>
                  </a:lnTo>
                  <a:cubicBezTo>
                    <a:pt x="91" y="33"/>
                    <a:pt x="181" y="0"/>
                    <a:pt x="266" y="6"/>
                  </a:cubicBezTo>
                  <a:cubicBezTo>
                    <a:pt x="351" y="11"/>
                    <a:pt x="437" y="101"/>
                    <a:pt x="507" y="101"/>
                  </a:cubicBezTo>
                  <a:cubicBezTo>
                    <a:pt x="578" y="101"/>
                    <a:pt x="621" y="4"/>
                    <a:pt x="692" y="6"/>
                  </a:cubicBezTo>
                  <a:cubicBezTo>
                    <a:pt x="764" y="8"/>
                    <a:pt x="848" y="108"/>
                    <a:pt x="939" y="112"/>
                  </a:cubicBezTo>
                  <a:cubicBezTo>
                    <a:pt x="1029" y="115"/>
                    <a:pt x="1141" y="27"/>
                    <a:pt x="1236" y="26"/>
                  </a:cubicBezTo>
                  <a:cubicBezTo>
                    <a:pt x="1331" y="25"/>
                    <a:pt x="1425" y="107"/>
                    <a:pt x="1508" y="106"/>
                  </a:cubicBezTo>
                  <a:cubicBezTo>
                    <a:pt x="1591" y="106"/>
                    <a:pt x="1662" y="64"/>
                    <a:pt x="1733" y="2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510">
              <a:extLst>
                <a:ext uri="{FF2B5EF4-FFF2-40B4-BE49-F238E27FC236}">
                  <a16:creationId xmlns:a16="http://schemas.microsoft.com/office/drawing/2014/main" id="{B8EE9581-4DC6-49CF-A756-D15BFA21E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5" y="18176"/>
              <a:ext cx="1635" cy="95"/>
            </a:xfrm>
            <a:custGeom>
              <a:avLst/>
              <a:gdLst>
                <a:gd name="T0" fmla="*/ 0 w 1743"/>
                <a:gd name="T1" fmla="*/ 61 h 105"/>
                <a:gd name="T2" fmla="*/ 0 w 1743"/>
                <a:gd name="T3" fmla="*/ 61 h 105"/>
                <a:gd name="T4" fmla="*/ 0 w 1743"/>
                <a:gd name="T5" fmla="*/ 61 h 105"/>
                <a:gd name="T6" fmla="*/ 268 w 1743"/>
                <a:gd name="T7" fmla="*/ 5 h 105"/>
                <a:gd name="T8" fmla="*/ 510 w 1743"/>
                <a:gd name="T9" fmla="*/ 92 h 105"/>
                <a:gd name="T10" fmla="*/ 696 w 1743"/>
                <a:gd name="T11" fmla="*/ 5 h 105"/>
                <a:gd name="T12" fmla="*/ 944 w 1743"/>
                <a:gd name="T13" fmla="*/ 102 h 105"/>
                <a:gd name="T14" fmla="*/ 1243 w 1743"/>
                <a:gd name="T15" fmla="*/ 24 h 105"/>
                <a:gd name="T16" fmla="*/ 1516 w 1743"/>
                <a:gd name="T17" fmla="*/ 98 h 105"/>
                <a:gd name="T18" fmla="*/ 1743 w 1743"/>
                <a:gd name="T19" fmla="*/ 1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3" h="105">
                  <a:moveTo>
                    <a:pt x="0" y="61"/>
                  </a:moveTo>
                  <a:lnTo>
                    <a:pt x="0" y="61"/>
                  </a:lnTo>
                  <a:lnTo>
                    <a:pt x="0" y="61"/>
                  </a:lnTo>
                  <a:cubicBezTo>
                    <a:pt x="91" y="30"/>
                    <a:pt x="183" y="0"/>
                    <a:pt x="268" y="5"/>
                  </a:cubicBezTo>
                  <a:cubicBezTo>
                    <a:pt x="353" y="10"/>
                    <a:pt x="439" y="92"/>
                    <a:pt x="510" y="92"/>
                  </a:cubicBezTo>
                  <a:cubicBezTo>
                    <a:pt x="581" y="92"/>
                    <a:pt x="624" y="3"/>
                    <a:pt x="696" y="5"/>
                  </a:cubicBezTo>
                  <a:cubicBezTo>
                    <a:pt x="768" y="7"/>
                    <a:pt x="853" y="99"/>
                    <a:pt x="944" y="102"/>
                  </a:cubicBezTo>
                  <a:cubicBezTo>
                    <a:pt x="1034" y="105"/>
                    <a:pt x="1148" y="24"/>
                    <a:pt x="1243" y="24"/>
                  </a:cubicBezTo>
                  <a:cubicBezTo>
                    <a:pt x="1339" y="23"/>
                    <a:pt x="1433" y="99"/>
                    <a:pt x="1516" y="98"/>
                  </a:cubicBezTo>
                  <a:cubicBezTo>
                    <a:pt x="1599" y="97"/>
                    <a:pt x="1671" y="58"/>
                    <a:pt x="1743" y="19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511">
              <a:extLst>
                <a:ext uri="{FF2B5EF4-FFF2-40B4-BE49-F238E27FC236}">
                  <a16:creationId xmlns:a16="http://schemas.microsoft.com/office/drawing/2014/main" id="{167F4BA6-41C0-4B91-A954-AEC1C5B33C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6" y="18343"/>
              <a:ext cx="1635" cy="95"/>
            </a:xfrm>
            <a:custGeom>
              <a:avLst/>
              <a:gdLst>
                <a:gd name="T0" fmla="*/ 0 w 1743"/>
                <a:gd name="T1" fmla="*/ 60 h 105"/>
                <a:gd name="T2" fmla="*/ 0 w 1743"/>
                <a:gd name="T3" fmla="*/ 60 h 105"/>
                <a:gd name="T4" fmla="*/ 0 w 1743"/>
                <a:gd name="T5" fmla="*/ 60 h 105"/>
                <a:gd name="T6" fmla="*/ 268 w 1743"/>
                <a:gd name="T7" fmla="*/ 5 h 105"/>
                <a:gd name="T8" fmla="*/ 510 w 1743"/>
                <a:gd name="T9" fmla="*/ 93 h 105"/>
                <a:gd name="T10" fmla="*/ 696 w 1743"/>
                <a:gd name="T11" fmla="*/ 5 h 105"/>
                <a:gd name="T12" fmla="*/ 944 w 1743"/>
                <a:gd name="T13" fmla="*/ 101 h 105"/>
                <a:gd name="T14" fmla="*/ 1243 w 1743"/>
                <a:gd name="T15" fmla="*/ 23 h 105"/>
                <a:gd name="T16" fmla="*/ 1516 w 1743"/>
                <a:gd name="T17" fmla="*/ 97 h 105"/>
                <a:gd name="T18" fmla="*/ 1743 w 1743"/>
                <a:gd name="T19" fmla="*/ 1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3" h="105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cubicBezTo>
                    <a:pt x="91" y="30"/>
                    <a:pt x="183" y="0"/>
                    <a:pt x="268" y="5"/>
                  </a:cubicBezTo>
                  <a:cubicBezTo>
                    <a:pt x="353" y="10"/>
                    <a:pt x="439" y="93"/>
                    <a:pt x="510" y="93"/>
                  </a:cubicBezTo>
                  <a:cubicBezTo>
                    <a:pt x="582" y="93"/>
                    <a:pt x="624" y="4"/>
                    <a:pt x="696" y="5"/>
                  </a:cubicBezTo>
                  <a:cubicBezTo>
                    <a:pt x="769" y="7"/>
                    <a:pt x="853" y="99"/>
                    <a:pt x="944" y="101"/>
                  </a:cubicBezTo>
                  <a:cubicBezTo>
                    <a:pt x="1034" y="105"/>
                    <a:pt x="1148" y="24"/>
                    <a:pt x="1243" y="23"/>
                  </a:cubicBezTo>
                  <a:cubicBezTo>
                    <a:pt x="1339" y="22"/>
                    <a:pt x="1433" y="98"/>
                    <a:pt x="1516" y="97"/>
                  </a:cubicBezTo>
                  <a:cubicBezTo>
                    <a:pt x="1600" y="96"/>
                    <a:pt x="1671" y="58"/>
                    <a:pt x="1743" y="19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512">
              <a:extLst>
                <a:ext uri="{FF2B5EF4-FFF2-40B4-BE49-F238E27FC236}">
                  <a16:creationId xmlns:a16="http://schemas.microsoft.com/office/drawing/2014/main" id="{B5800488-C43A-4A71-8A62-196CF492C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6" y="18441"/>
              <a:ext cx="179" cy="292"/>
            </a:xfrm>
            <a:custGeom>
              <a:avLst/>
              <a:gdLst>
                <a:gd name="T0" fmla="*/ 107 w 191"/>
                <a:gd name="T1" fmla="*/ 324 h 324"/>
                <a:gd name="T2" fmla="*/ 107 w 191"/>
                <a:gd name="T3" fmla="*/ 324 h 324"/>
                <a:gd name="T4" fmla="*/ 107 w 191"/>
                <a:gd name="T5" fmla="*/ 324 h 324"/>
                <a:gd name="T6" fmla="*/ 184 w 191"/>
                <a:gd name="T7" fmla="*/ 277 h 324"/>
                <a:gd name="T8" fmla="*/ 64 w 191"/>
                <a:gd name="T9" fmla="*/ 222 h 324"/>
                <a:gd name="T10" fmla="*/ 131 w 191"/>
                <a:gd name="T11" fmla="*/ 162 h 324"/>
                <a:gd name="T12" fmla="*/ 2 w 191"/>
                <a:gd name="T13" fmla="*/ 94 h 324"/>
                <a:gd name="T14" fmla="*/ 121 w 191"/>
                <a:gd name="T15" fmla="*/ 33 h 324"/>
                <a:gd name="T16" fmla="*/ 78 w 191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1" h="324">
                  <a:moveTo>
                    <a:pt x="107" y="324"/>
                  </a:moveTo>
                  <a:lnTo>
                    <a:pt x="107" y="324"/>
                  </a:lnTo>
                  <a:lnTo>
                    <a:pt x="107" y="324"/>
                  </a:lnTo>
                  <a:cubicBezTo>
                    <a:pt x="149" y="309"/>
                    <a:pt x="191" y="294"/>
                    <a:pt x="184" y="277"/>
                  </a:cubicBezTo>
                  <a:cubicBezTo>
                    <a:pt x="177" y="259"/>
                    <a:pt x="72" y="241"/>
                    <a:pt x="64" y="222"/>
                  </a:cubicBezTo>
                  <a:cubicBezTo>
                    <a:pt x="55" y="203"/>
                    <a:pt x="141" y="184"/>
                    <a:pt x="131" y="162"/>
                  </a:cubicBezTo>
                  <a:cubicBezTo>
                    <a:pt x="120" y="141"/>
                    <a:pt x="3" y="116"/>
                    <a:pt x="2" y="94"/>
                  </a:cubicBezTo>
                  <a:cubicBezTo>
                    <a:pt x="0" y="72"/>
                    <a:pt x="109" y="48"/>
                    <a:pt x="121" y="33"/>
                  </a:cubicBezTo>
                  <a:cubicBezTo>
                    <a:pt x="134" y="17"/>
                    <a:pt x="106" y="8"/>
                    <a:pt x="78" y="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513">
              <a:extLst>
                <a:ext uri="{FF2B5EF4-FFF2-40B4-BE49-F238E27FC236}">
                  <a16:creationId xmlns:a16="http://schemas.microsoft.com/office/drawing/2014/main" id="{565694EB-CCC0-4BAF-A8C4-681CC5A55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2" y="18202"/>
              <a:ext cx="178" cy="369"/>
            </a:xfrm>
            <a:custGeom>
              <a:avLst/>
              <a:gdLst>
                <a:gd name="T0" fmla="*/ 83 w 190"/>
                <a:gd name="T1" fmla="*/ 0 h 409"/>
                <a:gd name="T2" fmla="*/ 83 w 190"/>
                <a:gd name="T3" fmla="*/ 0 h 409"/>
                <a:gd name="T4" fmla="*/ 83 w 190"/>
                <a:gd name="T5" fmla="*/ 0 h 409"/>
                <a:gd name="T6" fmla="*/ 7 w 190"/>
                <a:gd name="T7" fmla="*/ 60 h 409"/>
                <a:gd name="T8" fmla="*/ 127 w 190"/>
                <a:gd name="T9" fmla="*/ 129 h 409"/>
                <a:gd name="T10" fmla="*/ 59 w 190"/>
                <a:gd name="T11" fmla="*/ 205 h 409"/>
                <a:gd name="T12" fmla="*/ 189 w 190"/>
                <a:gd name="T13" fmla="*/ 290 h 409"/>
                <a:gd name="T14" fmla="*/ 69 w 190"/>
                <a:gd name="T15" fmla="*/ 368 h 409"/>
                <a:gd name="T16" fmla="*/ 112 w 190"/>
                <a:gd name="T17" fmla="*/ 409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409">
                  <a:moveTo>
                    <a:pt x="83" y="0"/>
                  </a:moveTo>
                  <a:lnTo>
                    <a:pt x="83" y="0"/>
                  </a:lnTo>
                  <a:lnTo>
                    <a:pt x="83" y="0"/>
                  </a:lnTo>
                  <a:cubicBezTo>
                    <a:pt x="42" y="19"/>
                    <a:pt x="0" y="38"/>
                    <a:pt x="7" y="60"/>
                  </a:cubicBezTo>
                  <a:cubicBezTo>
                    <a:pt x="15" y="82"/>
                    <a:pt x="118" y="105"/>
                    <a:pt x="127" y="129"/>
                  </a:cubicBezTo>
                  <a:cubicBezTo>
                    <a:pt x="136" y="153"/>
                    <a:pt x="49" y="178"/>
                    <a:pt x="59" y="205"/>
                  </a:cubicBezTo>
                  <a:cubicBezTo>
                    <a:pt x="70" y="231"/>
                    <a:pt x="187" y="263"/>
                    <a:pt x="189" y="290"/>
                  </a:cubicBezTo>
                  <a:cubicBezTo>
                    <a:pt x="190" y="318"/>
                    <a:pt x="82" y="348"/>
                    <a:pt x="69" y="368"/>
                  </a:cubicBezTo>
                  <a:cubicBezTo>
                    <a:pt x="57" y="388"/>
                    <a:pt x="84" y="399"/>
                    <a:pt x="112" y="409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514">
              <a:extLst>
                <a:ext uri="{FF2B5EF4-FFF2-40B4-BE49-F238E27FC236}">
                  <a16:creationId xmlns:a16="http://schemas.microsoft.com/office/drawing/2014/main" id="{0656E8EF-35D6-4114-BC1A-27CA4987F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9" y="18481"/>
              <a:ext cx="1638" cy="83"/>
            </a:xfrm>
            <a:custGeom>
              <a:avLst/>
              <a:gdLst>
                <a:gd name="T0" fmla="*/ 0 w 1747"/>
                <a:gd name="T1" fmla="*/ 52 h 91"/>
                <a:gd name="T2" fmla="*/ 0 w 1747"/>
                <a:gd name="T3" fmla="*/ 52 h 91"/>
                <a:gd name="T4" fmla="*/ 0 w 1747"/>
                <a:gd name="T5" fmla="*/ 52 h 91"/>
                <a:gd name="T6" fmla="*/ 269 w 1747"/>
                <a:gd name="T7" fmla="*/ 5 h 91"/>
                <a:gd name="T8" fmla="*/ 512 w 1747"/>
                <a:gd name="T9" fmla="*/ 80 h 91"/>
                <a:gd name="T10" fmla="*/ 698 w 1747"/>
                <a:gd name="T11" fmla="*/ 5 h 91"/>
                <a:gd name="T12" fmla="*/ 946 w 1747"/>
                <a:gd name="T13" fmla="*/ 88 h 91"/>
                <a:gd name="T14" fmla="*/ 1245 w 1747"/>
                <a:gd name="T15" fmla="*/ 21 h 91"/>
                <a:gd name="T16" fmla="*/ 1520 w 1747"/>
                <a:gd name="T17" fmla="*/ 84 h 91"/>
                <a:gd name="T18" fmla="*/ 1747 w 1747"/>
                <a:gd name="T19" fmla="*/ 1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7" h="91">
                  <a:moveTo>
                    <a:pt x="0" y="52"/>
                  </a:moveTo>
                  <a:lnTo>
                    <a:pt x="0" y="52"/>
                  </a:lnTo>
                  <a:lnTo>
                    <a:pt x="0" y="52"/>
                  </a:lnTo>
                  <a:cubicBezTo>
                    <a:pt x="92" y="27"/>
                    <a:pt x="184" y="0"/>
                    <a:pt x="269" y="5"/>
                  </a:cubicBezTo>
                  <a:cubicBezTo>
                    <a:pt x="355" y="9"/>
                    <a:pt x="440" y="80"/>
                    <a:pt x="512" y="80"/>
                  </a:cubicBezTo>
                  <a:cubicBezTo>
                    <a:pt x="583" y="80"/>
                    <a:pt x="625" y="4"/>
                    <a:pt x="698" y="5"/>
                  </a:cubicBezTo>
                  <a:cubicBezTo>
                    <a:pt x="770" y="6"/>
                    <a:pt x="855" y="85"/>
                    <a:pt x="946" y="88"/>
                  </a:cubicBezTo>
                  <a:cubicBezTo>
                    <a:pt x="1037" y="91"/>
                    <a:pt x="1150" y="21"/>
                    <a:pt x="1245" y="21"/>
                  </a:cubicBezTo>
                  <a:cubicBezTo>
                    <a:pt x="1341" y="20"/>
                    <a:pt x="1436" y="85"/>
                    <a:pt x="1520" y="84"/>
                  </a:cubicBezTo>
                  <a:cubicBezTo>
                    <a:pt x="1603" y="83"/>
                    <a:pt x="1675" y="50"/>
                    <a:pt x="1747" y="17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515">
              <a:extLst>
                <a:ext uri="{FF2B5EF4-FFF2-40B4-BE49-F238E27FC236}">
                  <a16:creationId xmlns:a16="http://schemas.microsoft.com/office/drawing/2014/main" id="{25816B0D-CD15-4689-8E66-2D42A8F3D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1" y="17857"/>
              <a:ext cx="678" cy="642"/>
            </a:xfrm>
            <a:custGeom>
              <a:avLst/>
              <a:gdLst>
                <a:gd name="T0" fmla="*/ 0 w 723"/>
                <a:gd name="T1" fmla="*/ 711 h 711"/>
                <a:gd name="T2" fmla="*/ 0 w 723"/>
                <a:gd name="T3" fmla="*/ 711 h 711"/>
                <a:gd name="T4" fmla="*/ 0 w 723"/>
                <a:gd name="T5" fmla="*/ 711 h 711"/>
                <a:gd name="T6" fmla="*/ 96 w 723"/>
                <a:gd name="T7" fmla="*/ 586 h 711"/>
                <a:gd name="T8" fmla="*/ 226 w 723"/>
                <a:gd name="T9" fmla="*/ 518 h 711"/>
                <a:gd name="T10" fmla="*/ 277 w 723"/>
                <a:gd name="T11" fmla="*/ 415 h 711"/>
                <a:gd name="T12" fmla="*/ 412 w 723"/>
                <a:gd name="T13" fmla="*/ 347 h 711"/>
                <a:gd name="T14" fmla="*/ 514 w 723"/>
                <a:gd name="T15" fmla="*/ 201 h 711"/>
                <a:gd name="T16" fmla="*/ 652 w 723"/>
                <a:gd name="T17" fmla="*/ 117 h 711"/>
                <a:gd name="T18" fmla="*/ 723 w 723"/>
                <a:gd name="T19" fmla="*/ 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3" h="711">
                  <a:moveTo>
                    <a:pt x="0" y="711"/>
                  </a:moveTo>
                  <a:lnTo>
                    <a:pt x="0" y="711"/>
                  </a:lnTo>
                  <a:lnTo>
                    <a:pt x="0" y="711"/>
                  </a:lnTo>
                  <a:cubicBezTo>
                    <a:pt x="30" y="665"/>
                    <a:pt x="58" y="618"/>
                    <a:pt x="96" y="586"/>
                  </a:cubicBezTo>
                  <a:cubicBezTo>
                    <a:pt x="134" y="554"/>
                    <a:pt x="196" y="546"/>
                    <a:pt x="226" y="518"/>
                  </a:cubicBezTo>
                  <a:cubicBezTo>
                    <a:pt x="256" y="489"/>
                    <a:pt x="246" y="443"/>
                    <a:pt x="277" y="415"/>
                  </a:cubicBezTo>
                  <a:cubicBezTo>
                    <a:pt x="308" y="386"/>
                    <a:pt x="372" y="383"/>
                    <a:pt x="412" y="347"/>
                  </a:cubicBezTo>
                  <a:cubicBezTo>
                    <a:pt x="451" y="312"/>
                    <a:pt x="474" y="240"/>
                    <a:pt x="514" y="201"/>
                  </a:cubicBezTo>
                  <a:cubicBezTo>
                    <a:pt x="554" y="163"/>
                    <a:pt x="617" y="150"/>
                    <a:pt x="652" y="117"/>
                  </a:cubicBezTo>
                  <a:cubicBezTo>
                    <a:pt x="687" y="83"/>
                    <a:pt x="705" y="42"/>
                    <a:pt x="723" y="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516">
              <a:extLst>
                <a:ext uri="{FF2B5EF4-FFF2-40B4-BE49-F238E27FC236}">
                  <a16:creationId xmlns:a16="http://schemas.microsoft.com/office/drawing/2014/main" id="{40AD8716-BE93-4CAF-A951-4A399B986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4" y="18626"/>
              <a:ext cx="1639" cy="82"/>
            </a:xfrm>
            <a:custGeom>
              <a:avLst/>
              <a:gdLst>
                <a:gd name="T0" fmla="*/ 0 w 1747"/>
                <a:gd name="T1" fmla="*/ 52 h 91"/>
                <a:gd name="T2" fmla="*/ 0 w 1747"/>
                <a:gd name="T3" fmla="*/ 52 h 91"/>
                <a:gd name="T4" fmla="*/ 0 w 1747"/>
                <a:gd name="T5" fmla="*/ 52 h 91"/>
                <a:gd name="T6" fmla="*/ 269 w 1747"/>
                <a:gd name="T7" fmla="*/ 5 h 91"/>
                <a:gd name="T8" fmla="*/ 512 w 1747"/>
                <a:gd name="T9" fmla="*/ 80 h 91"/>
                <a:gd name="T10" fmla="*/ 698 w 1747"/>
                <a:gd name="T11" fmla="*/ 5 h 91"/>
                <a:gd name="T12" fmla="*/ 946 w 1747"/>
                <a:gd name="T13" fmla="*/ 88 h 91"/>
                <a:gd name="T14" fmla="*/ 1245 w 1747"/>
                <a:gd name="T15" fmla="*/ 21 h 91"/>
                <a:gd name="T16" fmla="*/ 1520 w 1747"/>
                <a:gd name="T17" fmla="*/ 84 h 91"/>
                <a:gd name="T18" fmla="*/ 1747 w 1747"/>
                <a:gd name="T19" fmla="*/ 1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7" h="91">
                  <a:moveTo>
                    <a:pt x="0" y="52"/>
                  </a:moveTo>
                  <a:lnTo>
                    <a:pt x="0" y="52"/>
                  </a:lnTo>
                  <a:lnTo>
                    <a:pt x="0" y="52"/>
                  </a:lnTo>
                  <a:cubicBezTo>
                    <a:pt x="93" y="27"/>
                    <a:pt x="184" y="0"/>
                    <a:pt x="269" y="5"/>
                  </a:cubicBezTo>
                  <a:cubicBezTo>
                    <a:pt x="355" y="9"/>
                    <a:pt x="440" y="80"/>
                    <a:pt x="512" y="80"/>
                  </a:cubicBezTo>
                  <a:cubicBezTo>
                    <a:pt x="584" y="80"/>
                    <a:pt x="625" y="4"/>
                    <a:pt x="698" y="5"/>
                  </a:cubicBezTo>
                  <a:cubicBezTo>
                    <a:pt x="770" y="6"/>
                    <a:pt x="855" y="85"/>
                    <a:pt x="946" y="88"/>
                  </a:cubicBezTo>
                  <a:cubicBezTo>
                    <a:pt x="1037" y="91"/>
                    <a:pt x="1150" y="21"/>
                    <a:pt x="1245" y="21"/>
                  </a:cubicBezTo>
                  <a:cubicBezTo>
                    <a:pt x="1341" y="20"/>
                    <a:pt x="1436" y="85"/>
                    <a:pt x="1520" y="84"/>
                  </a:cubicBezTo>
                  <a:cubicBezTo>
                    <a:pt x="1603" y="83"/>
                    <a:pt x="1675" y="50"/>
                    <a:pt x="1747" y="17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517">
              <a:extLst>
                <a:ext uri="{FF2B5EF4-FFF2-40B4-BE49-F238E27FC236}">
                  <a16:creationId xmlns:a16="http://schemas.microsoft.com/office/drawing/2014/main" id="{D9A989BD-03D0-4365-9125-8820586FC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9" y="18459"/>
              <a:ext cx="179" cy="292"/>
            </a:xfrm>
            <a:custGeom>
              <a:avLst/>
              <a:gdLst>
                <a:gd name="T0" fmla="*/ 107 w 191"/>
                <a:gd name="T1" fmla="*/ 324 h 324"/>
                <a:gd name="T2" fmla="*/ 107 w 191"/>
                <a:gd name="T3" fmla="*/ 324 h 324"/>
                <a:gd name="T4" fmla="*/ 107 w 191"/>
                <a:gd name="T5" fmla="*/ 324 h 324"/>
                <a:gd name="T6" fmla="*/ 184 w 191"/>
                <a:gd name="T7" fmla="*/ 276 h 324"/>
                <a:gd name="T8" fmla="*/ 64 w 191"/>
                <a:gd name="T9" fmla="*/ 222 h 324"/>
                <a:gd name="T10" fmla="*/ 131 w 191"/>
                <a:gd name="T11" fmla="*/ 162 h 324"/>
                <a:gd name="T12" fmla="*/ 2 w 191"/>
                <a:gd name="T13" fmla="*/ 94 h 324"/>
                <a:gd name="T14" fmla="*/ 121 w 191"/>
                <a:gd name="T15" fmla="*/ 32 h 324"/>
                <a:gd name="T16" fmla="*/ 78 w 191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1" h="324">
                  <a:moveTo>
                    <a:pt x="107" y="324"/>
                  </a:moveTo>
                  <a:lnTo>
                    <a:pt x="107" y="324"/>
                  </a:lnTo>
                  <a:lnTo>
                    <a:pt x="107" y="324"/>
                  </a:lnTo>
                  <a:cubicBezTo>
                    <a:pt x="149" y="309"/>
                    <a:pt x="191" y="294"/>
                    <a:pt x="184" y="276"/>
                  </a:cubicBezTo>
                  <a:cubicBezTo>
                    <a:pt x="177" y="259"/>
                    <a:pt x="72" y="241"/>
                    <a:pt x="64" y="222"/>
                  </a:cubicBezTo>
                  <a:cubicBezTo>
                    <a:pt x="55" y="203"/>
                    <a:pt x="141" y="183"/>
                    <a:pt x="131" y="162"/>
                  </a:cubicBezTo>
                  <a:cubicBezTo>
                    <a:pt x="120" y="141"/>
                    <a:pt x="3" y="115"/>
                    <a:pt x="2" y="94"/>
                  </a:cubicBezTo>
                  <a:cubicBezTo>
                    <a:pt x="0" y="72"/>
                    <a:pt x="109" y="48"/>
                    <a:pt x="121" y="32"/>
                  </a:cubicBezTo>
                  <a:cubicBezTo>
                    <a:pt x="134" y="16"/>
                    <a:pt x="106" y="8"/>
                    <a:pt x="78" y="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518">
              <a:extLst>
                <a:ext uri="{FF2B5EF4-FFF2-40B4-BE49-F238E27FC236}">
                  <a16:creationId xmlns:a16="http://schemas.microsoft.com/office/drawing/2014/main" id="{5B0ED162-4DE0-4669-9E94-40BAAF2F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8" y="18452"/>
              <a:ext cx="180" cy="292"/>
            </a:xfrm>
            <a:custGeom>
              <a:avLst/>
              <a:gdLst>
                <a:gd name="T0" fmla="*/ 108 w 192"/>
                <a:gd name="T1" fmla="*/ 324 h 324"/>
                <a:gd name="T2" fmla="*/ 108 w 192"/>
                <a:gd name="T3" fmla="*/ 324 h 324"/>
                <a:gd name="T4" fmla="*/ 108 w 192"/>
                <a:gd name="T5" fmla="*/ 324 h 324"/>
                <a:gd name="T6" fmla="*/ 184 w 192"/>
                <a:gd name="T7" fmla="*/ 276 h 324"/>
                <a:gd name="T8" fmla="*/ 65 w 192"/>
                <a:gd name="T9" fmla="*/ 222 h 324"/>
                <a:gd name="T10" fmla="*/ 132 w 192"/>
                <a:gd name="T11" fmla="*/ 162 h 324"/>
                <a:gd name="T12" fmla="*/ 2 w 192"/>
                <a:gd name="T13" fmla="*/ 93 h 324"/>
                <a:gd name="T14" fmla="*/ 122 w 192"/>
                <a:gd name="T15" fmla="*/ 32 h 324"/>
                <a:gd name="T16" fmla="*/ 79 w 192"/>
                <a:gd name="T1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324">
                  <a:moveTo>
                    <a:pt x="108" y="324"/>
                  </a:moveTo>
                  <a:lnTo>
                    <a:pt x="108" y="324"/>
                  </a:lnTo>
                  <a:lnTo>
                    <a:pt x="108" y="324"/>
                  </a:lnTo>
                  <a:cubicBezTo>
                    <a:pt x="150" y="309"/>
                    <a:pt x="192" y="293"/>
                    <a:pt x="184" y="276"/>
                  </a:cubicBezTo>
                  <a:cubicBezTo>
                    <a:pt x="178" y="259"/>
                    <a:pt x="73" y="240"/>
                    <a:pt x="65" y="222"/>
                  </a:cubicBezTo>
                  <a:cubicBezTo>
                    <a:pt x="56" y="202"/>
                    <a:pt x="142" y="183"/>
                    <a:pt x="132" y="162"/>
                  </a:cubicBezTo>
                  <a:cubicBezTo>
                    <a:pt x="121" y="140"/>
                    <a:pt x="3" y="115"/>
                    <a:pt x="2" y="93"/>
                  </a:cubicBezTo>
                  <a:cubicBezTo>
                    <a:pt x="0" y="72"/>
                    <a:pt x="110" y="48"/>
                    <a:pt x="122" y="32"/>
                  </a:cubicBezTo>
                  <a:cubicBezTo>
                    <a:pt x="134" y="16"/>
                    <a:pt x="107" y="8"/>
                    <a:pt x="79" y="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519">
              <a:extLst>
                <a:ext uri="{FF2B5EF4-FFF2-40B4-BE49-F238E27FC236}">
                  <a16:creationId xmlns:a16="http://schemas.microsoft.com/office/drawing/2014/main" id="{64B44FA8-D384-414E-A652-4ED769DA4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6" y="18404"/>
              <a:ext cx="180" cy="329"/>
            </a:xfrm>
            <a:custGeom>
              <a:avLst/>
              <a:gdLst>
                <a:gd name="T0" fmla="*/ 108 w 192"/>
                <a:gd name="T1" fmla="*/ 365 h 365"/>
                <a:gd name="T2" fmla="*/ 108 w 192"/>
                <a:gd name="T3" fmla="*/ 365 h 365"/>
                <a:gd name="T4" fmla="*/ 108 w 192"/>
                <a:gd name="T5" fmla="*/ 365 h 365"/>
                <a:gd name="T6" fmla="*/ 184 w 192"/>
                <a:gd name="T7" fmla="*/ 312 h 365"/>
                <a:gd name="T8" fmla="*/ 64 w 192"/>
                <a:gd name="T9" fmla="*/ 250 h 365"/>
                <a:gd name="T10" fmla="*/ 131 w 192"/>
                <a:gd name="T11" fmla="*/ 183 h 365"/>
                <a:gd name="T12" fmla="*/ 2 w 192"/>
                <a:gd name="T13" fmla="*/ 106 h 365"/>
                <a:gd name="T14" fmla="*/ 122 w 192"/>
                <a:gd name="T15" fmla="*/ 37 h 365"/>
                <a:gd name="T16" fmla="*/ 79 w 192"/>
                <a:gd name="T17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365">
                  <a:moveTo>
                    <a:pt x="108" y="365"/>
                  </a:moveTo>
                  <a:lnTo>
                    <a:pt x="108" y="365"/>
                  </a:lnTo>
                  <a:lnTo>
                    <a:pt x="108" y="365"/>
                  </a:lnTo>
                  <a:cubicBezTo>
                    <a:pt x="150" y="348"/>
                    <a:pt x="192" y="331"/>
                    <a:pt x="184" y="312"/>
                  </a:cubicBezTo>
                  <a:cubicBezTo>
                    <a:pt x="177" y="292"/>
                    <a:pt x="73" y="271"/>
                    <a:pt x="64" y="250"/>
                  </a:cubicBezTo>
                  <a:cubicBezTo>
                    <a:pt x="56" y="229"/>
                    <a:pt x="142" y="207"/>
                    <a:pt x="131" y="183"/>
                  </a:cubicBezTo>
                  <a:cubicBezTo>
                    <a:pt x="121" y="159"/>
                    <a:pt x="3" y="130"/>
                    <a:pt x="2" y="106"/>
                  </a:cubicBezTo>
                  <a:cubicBezTo>
                    <a:pt x="0" y="81"/>
                    <a:pt x="109" y="54"/>
                    <a:pt x="122" y="37"/>
                  </a:cubicBezTo>
                  <a:cubicBezTo>
                    <a:pt x="134" y="19"/>
                    <a:pt x="107" y="9"/>
                    <a:pt x="79" y="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520">
              <a:extLst>
                <a:ext uri="{FF2B5EF4-FFF2-40B4-BE49-F238E27FC236}">
                  <a16:creationId xmlns:a16="http://schemas.microsoft.com/office/drawing/2014/main" id="{048D2C71-F568-4964-8831-228511E5B7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7" y="18398"/>
              <a:ext cx="180" cy="330"/>
            </a:xfrm>
            <a:custGeom>
              <a:avLst/>
              <a:gdLst>
                <a:gd name="T0" fmla="*/ 107 w 192"/>
                <a:gd name="T1" fmla="*/ 365 h 365"/>
                <a:gd name="T2" fmla="*/ 107 w 192"/>
                <a:gd name="T3" fmla="*/ 365 h 365"/>
                <a:gd name="T4" fmla="*/ 107 w 192"/>
                <a:gd name="T5" fmla="*/ 365 h 365"/>
                <a:gd name="T6" fmla="*/ 184 w 192"/>
                <a:gd name="T7" fmla="*/ 311 h 365"/>
                <a:gd name="T8" fmla="*/ 64 w 192"/>
                <a:gd name="T9" fmla="*/ 250 h 365"/>
                <a:gd name="T10" fmla="*/ 131 w 192"/>
                <a:gd name="T11" fmla="*/ 182 h 365"/>
                <a:gd name="T12" fmla="*/ 2 w 192"/>
                <a:gd name="T13" fmla="*/ 106 h 365"/>
                <a:gd name="T14" fmla="*/ 122 w 192"/>
                <a:gd name="T15" fmla="*/ 37 h 365"/>
                <a:gd name="T16" fmla="*/ 79 w 192"/>
                <a:gd name="T17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365">
                  <a:moveTo>
                    <a:pt x="107" y="365"/>
                  </a:moveTo>
                  <a:lnTo>
                    <a:pt x="107" y="365"/>
                  </a:lnTo>
                  <a:lnTo>
                    <a:pt x="107" y="365"/>
                  </a:lnTo>
                  <a:cubicBezTo>
                    <a:pt x="150" y="348"/>
                    <a:pt x="192" y="331"/>
                    <a:pt x="184" y="311"/>
                  </a:cubicBezTo>
                  <a:cubicBezTo>
                    <a:pt x="177" y="292"/>
                    <a:pt x="73" y="271"/>
                    <a:pt x="64" y="250"/>
                  </a:cubicBezTo>
                  <a:cubicBezTo>
                    <a:pt x="56" y="228"/>
                    <a:pt x="142" y="207"/>
                    <a:pt x="131" y="182"/>
                  </a:cubicBezTo>
                  <a:cubicBezTo>
                    <a:pt x="121" y="159"/>
                    <a:pt x="3" y="130"/>
                    <a:pt x="2" y="106"/>
                  </a:cubicBezTo>
                  <a:cubicBezTo>
                    <a:pt x="0" y="81"/>
                    <a:pt x="109" y="54"/>
                    <a:pt x="122" y="37"/>
                  </a:cubicBezTo>
                  <a:cubicBezTo>
                    <a:pt x="134" y="19"/>
                    <a:pt x="107" y="9"/>
                    <a:pt x="79" y="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521">
              <a:extLst>
                <a:ext uri="{FF2B5EF4-FFF2-40B4-BE49-F238E27FC236}">
                  <a16:creationId xmlns:a16="http://schemas.microsoft.com/office/drawing/2014/main" id="{50CE95B5-408E-4642-A433-F398C82DF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0" y="18008"/>
              <a:ext cx="679" cy="641"/>
            </a:xfrm>
            <a:custGeom>
              <a:avLst/>
              <a:gdLst>
                <a:gd name="T0" fmla="*/ 0 w 724"/>
                <a:gd name="T1" fmla="*/ 711 h 711"/>
                <a:gd name="T2" fmla="*/ 0 w 724"/>
                <a:gd name="T3" fmla="*/ 711 h 711"/>
                <a:gd name="T4" fmla="*/ 0 w 724"/>
                <a:gd name="T5" fmla="*/ 711 h 711"/>
                <a:gd name="T6" fmla="*/ 97 w 724"/>
                <a:gd name="T7" fmla="*/ 586 h 711"/>
                <a:gd name="T8" fmla="*/ 226 w 724"/>
                <a:gd name="T9" fmla="*/ 518 h 711"/>
                <a:gd name="T10" fmla="*/ 277 w 724"/>
                <a:gd name="T11" fmla="*/ 415 h 711"/>
                <a:gd name="T12" fmla="*/ 412 w 724"/>
                <a:gd name="T13" fmla="*/ 347 h 711"/>
                <a:gd name="T14" fmla="*/ 514 w 724"/>
                <a:gd name="T15" fmla="*/ 201 h 711"/>
                <a:gd name="T16" fmla="*/ 652 w 724"/>
                <a:gd name="T17" fmla="*/ 117 h 711"/>
                <a:gd name="T18" fmla="*/ 724 w 724"/>
                <a:gd name="T19" fmla="*/ 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4" h="711">
                  <a:moveTo>
                    <a:pt x="0" y="711"/>
                  </a:moveTo>
                  <a:lnTo>
                    <a:pt x="0" y="711"/>
                  </a:lnTo>
                  <a:lnTo>
                    <a:pt x="0" y="711"/>
                  </a:lnTo>
                  <a:cubicBezTo>
                    <a:pt x="30" y="665"/>
                    <a:pt x="59" y="618"/>
                    <a:pt x="97" y="586"/>
                  </a:cubicBezTo>
                  <a:cubicBezTo>
                    <a:pt x="134" y="554"/>
                    <a:pt x="196" y="546"/>
                    <a:pt x="226" y="518"/>
                  </a:cubicBezTo>
                  <a:cubicBezTo>
                    <a:pt x="256" y="489"/>
                    <a:pt x="246" y="443"/>
                    <a:pt x="277" y="415"/>
                  </a:cubicBezTo>
                  <a:cubicBezTo>
                    <a:pt x="308" y="386"/>
                    <a:pt x="373" y="383"/>
                    <a:pt x="412" y="347"/>
                  </a:cubicBezTo>
                  <a:cubicBezTo>
                    <a:pt x="451" y="312"/>
                    <a:pt x="474" y="240"/>
                    <a:pt x="514" y="201"/>
                  </a:cubicBezTo>
                  <a:cubicBezTo>
                    <a:pt x="554" y="163"/>
                    <a:pt x="618" y="150"/>
                    <a:pt x="652" y="117"/>
                  </a:cubicBezTo>
                  <a:cubicBezTo>
                    <a:pt x="687" y="83"/>
                    <a:pt x="705" y="42"/>
                    <a:pt x="724" y="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522">
              <a:extLst>
                <a:ext uri="{FF2B5EF4-FFF2-40B4-BE49-F238E27FC236}">
                  <a16:creationId xmlns:a16="http://schemas.microsoft.com/office/drawing/2014/main" id="{46DD4569-44ED-4EC2-9091-24A982FA2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5" y="18017"/>
              <a:ext cx="178" cy="370"/>
            </a:xfrm>
            <a:custGeom>
              <a:avLst/>
              <a:gdLst>
                <a:gd name="T0" fmla="*/ 83 w 190"/>
                <a:gd name="T1" fmla="*/ 0 h 410"/>
                <a:gd name="T2" fmla="*/ 83 w 190"/>
                <a:gd name="T3" fmla="*/ 0 h 410"/>
                <a:gd name="T4" fmla="*/ 83 w 190"/>
                <a:gd name="T5" fmla="*/ 0 h 410"/>
                <a:gd name="T6" fmla="*/ 7 w 190"/>
                <a:gd name="T7" fmla="*/ 60 h 410"/>
                <a:gd name="T8" fmla="*/ 127 w 190"/>
                <a:gd name="T9" fmla="*/ 129 h 410"/>
                <a:gd name="T10" fmla="*/ 59 w 190"/>
                <a:gd name="T11" fmla="*/ 205 h 410"/>
                <a:gd name="T12" fmla="*/ 189 w 190"/>
                <a:gd name="T13" fmla="*/ 291 h 410"/>
                <a:gd name="T14" fmla="*/ 69 w 190"/>
                <a:gd name="T15" fmla="*/ 369 h 410"/>
                <a:gd name="T16" fmla="*/ 112 w 190"/>
                <a:gd name="T17" fmla="*/ 41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410">
                  <a:moveTo>
                    <a:pt x="83" y="0"/>
                  </a:moveTo>
                  <a:lnTo>
                    <a:pt x="83" y="0"/>
                  </a:lnTo>
                  <a:lnTo>
                    <a:pt x="83" y="0"/>
                  </a:lnTo>
                  <a:cubicBezTo>
                    <a:pt x="42" y="19"/>
                    <a:pt x="0" y="39"/>
                    <a:pt x="7" y="60"/>
                  </a:cubicBezTo>
                  <a:cubicBezTo>
                    <a:pt x="14" y="82"/>
                    <a:pt x="118" y="105"/>
                    <a:pt x="127" y="129"/>
                  </a:cubicBezTo>
                  <a:cubicBezTo>
                    <a:pt x="136" y="153"/>
                    <a:pt x="49" y="178"/>
                    <a:pt x="59" y="205"/>
                  </a:cubicBezTo>
                  <a:cubicBezTo>
                    <a:pt x="70" y="231"/>
                    <a:pt x="187" y="263"/>
                    <a:pt x="189" y="291"/>
                  </a:cubicBezTo>
                  <a:cubicBezTo>
                    <a:pt x="190" y="318"/>
                    <a:pt x="82" y="349"/>
                    <a:pt x="69" y="369"/>
                  </a:cubicBezTo>
                  <a:cubicBezTo>
                    <a:pt x="56" y="388"/>
                    <a:pt x="84" y="399"/>
                    <a:pt x="112" y="410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523">
              <a:extLst>
                <a:ext uri="{FF2B5EF4-FFF2-40B4-BE49-F238E27FC236}">
                  <a16:creationId xmlns:a16="http://schemas.microsoft.com/office/drawing/2014/main" id="{E91D0574-852E-4DDE-925C-EC6C65AA2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1" y="17880"/>
              <a:ext cx="178" cy="369"/>
            </a:xfrm>
            <a:custGeom>
              <a:avLst/>
              <a:gdLst>
                <a:gd name="T0" fmla="*/ 83 w 190"/>
                <a:gd name="T1" fmla="*/ 0 h 409"/>
                <a:gd name="T2" fmla="*/ 83 w 190"/>
                <a:gd name="T3" fmla="*/ 0 h 409"/>
                <a:gd name="T4" fmla="*/ 83 w 190"/>
                <a:gd name="T5" fmla="*/ 0 h 409"/>
                <a:gd name="T6" fmla="*/ 7 w 190"/>
                <a:gd name="T7" fmla="*/ 60 h 409"/>
                <a:gd name="T8" fmla="*/ 127 w 190"/>
                <a:gd name="T9" fmla="*/ 129 h 409"/>
                <a:gd name="T10" fmla="*/ 59 w 190"/>
                <a:gd name="T11" fmla="*/ 205 h 409"/>
                <a:gd name="T12" fmla="*/ 189 w 190"/>
                <a:gd name="T13" fmla="*/ 291 h 409"/>
                <a:gd name="T14" fmla="*/ 69 w 190"/>
                <a:gd name="T15" fmla="*/ 369 h 409"/>
                <a:gd name="T16" fmla="*/ 112 w 190"/>
                <a:gd name="T17" fmla="*/ 409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409">
                  <a:moveTo>
                    <a:pt x="83" y="0"/>
                  </a:moveTo>
                  <a:lnTo>
                    <a:pt x="83" y="0"/>
                  </a:lnTo>
                  <a:lnTo>
                    <a:pt x="83" y="0"/>
                  </a:lnTo>
                  <a:cubicBezTo>
                    <a:pt x="42" y="19"/>
                    <a:pt x="0" y="39"/>
                    <a:pt x="7" y="60"/>
                  </a:cubicBezTo>
                  <a:cubicBezTo>
                    <a:pt x="15" y="82"/>
                    <a:pt x="118" y="105"/>
                    <a:pt x="127" y="129"/>
                  </a:cubicBezTo>
                  <a:cubicBezTo>
                    <a:pt x="136" y="153"/>
                    <a:pt x="49" y="178"/>
                    <a:pt x="59" y="205"/>
                  </a:cubicBezTo>
                  <a:cubicBezTo>
                    <a:pt x="70" y="231"/>
                    <a:pt x="187" y="263"/>
                    <a:pt x="189" y="291"/>
                  </a:cubicBezTo>
                  <a:cubicBezTo>
                    <a:pt x="190" y="318"/>
                    <a:pt x="82" y="348"/>
                    <a:pt x="69" y="369"/>
                  </a:cubicBezTo>
                  <a:cubicBezTo>
                    <a:pt x="57" y="388"/>
                    <a:pt x="84" y="399"/>
                    <a:pt x="112" y="409"/>
                  </a:cubicBez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45" name="Picture 244">
            <a:extLst>
              <a:ext uri="{FF2B5EF4-FFF2-40B4-BE49-F238E27FC236}">
                <a16:creationId xmlns:a16="http://schemas.microsoft.com/office/drawing/2014/main" id="{89E7B7AA-7F83-4937-B23D-91DD529C3A8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7662705" y="27791550"/>
            <a:ext cx="4066764" cy="2826066"/>
          </a:xfrm>
          <a:prstGeom prst="rect">
            <a:avLst/>
          </a:prstGeom>
        </p:spPr>
      </p:pic>
      <p:sp>
        <p:nvSpPr>
          <p:cNvPr id="338" name="TextBox 337">
            <a:extLst>
              <a:ext uri="{FF2B5EF4-FFF2-40B4-BE49-F238E27FC236}">
                <a16:creationId xmlns:a16="http://schemas.microsoft.com/office/drawing/2014/main" id="{08CC0983-E030-47BC-ADBA-5EBA93303CA4}"/>
              </a:ext>
            </a:extLst>
          </p:cNvPr>
          <p:cNvSpPr txBox="1"/>
          <p:nvPr/>
        </p:nvSpPr>
        <p:spPr>
          <a:xfrm>
            <a:off x="36344056" y="17616986"/>
            <a:ext cx="121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Times New Roman" panose="02020603050405020304" pitchFamily="18" charset="0"/>
              </a:rPr>
              <a:t>CONCLUSIONS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0B60FE53-5C94-44B8-9739-C18EA15BA931}"/>
              </a:ext>
            </a:extLst>
          </p:cNvPr>
          <p:cNvSpPr txBox="1"/>
          <p:nvPr/>
        </p:nvSpPr>
        <p:spPr>
          <a:xfrm>
            <a:off x="34520665" y="18500226"/>
            <a:ext cx="161797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Thiolene reduces the stress of the active layer and makes it more elastic.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There is a linear decrease on the maximum stress and elastic modulus with every increase on the percentage of thiolene blended with the active layer.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There is an exponential increase on the crack on set strain with every increase on the percentage of thiolene blended with the active layer.</a:t>
            </a:r>
          </a:p>
        </p:txBody>
      </p:sp>
      <p:graphicFrame>
        <p:nvGraphicFramePr>
          <p:cNvPr id="275" name="Chart 274">
            <a:extLst>
              <a:ext uri="{FF2B5EF4-FFF2-40B4-BE49-F238E27FC236}">
                <a16:creationId xmlns:a16="http://schemas.microsoft.com/office/drawing/2014/main" id="{00000000-0008-0000-0100-0000020000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5309012"/>
              </p:ext>
            </p:extLst>
          </p:nvPr>
        </p:nvGraphicFramePr>
        <p:xfrm>
          <a:off x="17357125" y="16749321"/>
          <a:ext cx="7746708" cy="4206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3"/>
          </a:graphicData>
        </a:graphic>
      </p:graphicFrame>
      <p:graphicFrame>
        <p:nvGraphicFramePr>
          <p:cNvPr id="278" name="Chart 277">
            <a:extLst>
              <a:ext uri="{FF2B5EF4-FFF2-40B4-BE49-F238E27FC236}">
                <a16:creationId xmlns:a16="http://schemas.microsoft.com/office/drawing/2014/main" id="{00000000-0008-0000-0300-0000020000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471982"/>
              </p:ext>
            </p:extLst>
          </p:nvPr>
        </p:nvGraphicFramePr>
        <p:xfrm>
          <a:off x="25864442" y="16636452"/>
          <a:ext cx="7424471" cy="4206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4"/>
          </a:graphicData>
        </a:graphic>
      </p:graphicFrame>
      <p:sp>
        <p:nvSpPr>
          <p:cNvPr id="74" name="Rectangle 73">
            <a:extLst>
              <a:ext uri="{FF2B5EF4-FFF2-40B4-BE49-F238E27FC236}">
                <a16:creationId xmlns:a16="http://schemas.microsoft.com/office/drawing/2014/main" id="{679E689E-16E8-44EE-AD19-9E7DBD5B7718}"/>
              </a:ext>
            </a:extLst>
          </p:cNvPr>
          <p:cNvSpPr/>
          <p:nvPr/>
        </p:nvSpPr>
        <p:spPr>
          <a:xfrm>
            <a:off x="12169999" y="1824417"/>
            <a:ext cx="2926347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54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Damilola Owolabi</a:t>
            </a:r>
            <a:r>
              <a:rPr lang="en-US" sz="6600" baseline="30000" dirty="0">
                <a:solidFill>
                  <a:prstClr val="black"/>
                </a:solidFill>
                <a:cs typeface="Arial" pitchFamily="34" charset="0"/>
              </a:rPr>
              <a:t>1</a:t>
            </a:r>
            <a:r>
              <a:rPr lang="en-US" sz="54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5400" dirty="0" err="1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Zhiqi</a:t>
            </a:r>
            <a:r>
              <a:rPr lang="en-US" sz="54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Hu</a:t>
            </a:r>
            <a:r>
              <a:rPr lang="en-US" sz="6600" baseline="300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54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5400" dirty="0" err="1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Changxu</a:t>
            </a:r>
            <a:r>
              <a:rPr lang="en-US" sz="54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Sun</a:t>
            </a:r>
            <a:r>
              <a:rPr lang="en-US" sz="6600" baseline="300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54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, Rafael Verduzco</a:t>
            </a:r>
            <a:r>
              <a:rPr lang="en-US" sz="6600" baseline="300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54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0" algn="ctr"/>
            <a:r>
              <a:rPr lang="en-US" sz="6600" baseline="30000" dirty="0">
                <a:solidFill>
                  <a:prstClr val="black"/>
                </a:solidFill>
                <a:cs typeface="Arial" pitchFamily="34" charset="0"/>
              </a:rPr>
              <a:t>1</a:t>
            </a:r>
            <a:r>
              <a:rPr lang="en-US" sz="54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REEMS program, Houston Community College, Houston, Texas</a:t>
            </a:r>
          </a:p>
          <a:p>
            <a:pPr lvl="0" algn="ctr"/>
            <a:r>
              <a:rPr lang="en-US" sz="6600" baseline="300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54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Department of Chemical and Biomolecular Engineering, Rice University, Houston , Texas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8878D0EB-5C31-4F27-9FEB-F0FB708CBDB9}"/>
              </a:ext>
            </a:extLst>
          </p:cNvPr>
          <p:cNvSpPr txBox="1"/>
          <p:nvPr/>
        </p:nvSpPr>
        <p:spPr>
          <a:xfrm>
            <a:off x="13134826" y="12859689"/>
            <a:ext cx="708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8FAAA97-881C-46AD-B6F8-9898B51A01D8}"/>
              </a:ext>
            </a:extLst>
          </p:cNvPr>
          <p:cNvSpPr txBox="1"/>
          <p:nvPr/>
        </p:nvSpPr>
        <p:spPr>
          <a:xfrm>
            <a:off x="9491990" y="14178722"/>
            <a:ext cx="2621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Active Layer</a:t>
            </a:r>
          </a:p>
        </p:txBody>
      </p:sp>
    </p:spTree>
    <p:extLst>
      <p:ext uri="{BB962C8B-B14F-4D97-AF65-F5344CB8AC3E}">
        <p14:creationId xmlns:p14="http://schemas.microsoft.com/office/powerpoint/2010/main" val="3835610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5596</TotalTime>
  <Words>725</Words>
  <Application>Microsoft Office PowerPoint</Application>
  <PresentationFormat>Custom</PresentationFormat>
  <Paragraphs>95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Arial Bold</vt:lpstr>
      <vt:lpstr>Arial Bold Italic</vt:lpstr>
      <vt:lpstr>Calibri</vt:lpstr>
      <vt:lpstr>Helvetica Bold</vt:lpstr>
      <vt:lpstr>Roboto</vt:lpstr>
      <vt:lpstr>Office Theme</vt:lpstr>
      <vt:lpstr>CS ChemDraw Drawing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</dc:creator>
  <cp:lastModifiedBy>owolabi damilola</cp:lastModifiedBy>
  <cp:revision>170</cp:revision>
  <dcterms:created xsi:type="dcterms:W3CDTF">2013-12-07T02:46:37Z</dcterms:created>
  <dcterms:modified xsi:type="dcterms:W3CDTF">2019-08-13T02:07:15Z</dcterms:modified>
</cp:coreProperties>
</file>